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5" r:id="rId4"/>
  </p:sldMasterIdLst>
  <p:notesMasterIdLst>
    <p:notesMasterId r:id="rId28"/>
  </p:notesMasterIdLst>
  <p:sldIdLst>
    <p:sldId id="256" r:id="rId5"/>
    <p:sldId id="473" r:id="rId6"/>
    <p:sldId id="465" r:id="rId7"/>
    <p:sldId id="462" r:id="rId8"/>
    <p:sldId id="313" r:id="rId9"/>
    <p:sldId id="352" r:id="rId10"/>
    <p:sldId id="350" r:id="rId11"/>
    <p:sldId id="348" r:id="rId12"/>
    <p:sldId id="351" r:id="rId13"/>
    <p:sldId id="303" r:id="rId14"/>
    <p:sldId id="355" r:id="rId15"/>
    <p:sldId id="368" r:id="rId16"/>
    <p:sldId id="260" r:id="rId17"/>
    <p:sldId id="367" r:id="rId18"/>
    <p:sldId id="469" r:id="rId19"/>
    <p:sldId id="363" r:id="rId20"/>
    <p:sldId id="474" r:id="rId21"/>
    <p:sldId id="471" r:id="rId22"/>
    <p:sldId id="299" r:id="rId23"/>
    <p:sldId id="297" r:id="rId24"/>
    <p:sldId id="472" r:id="rId25"/>
    <p:sldId id="257" r:id="rId26"/>
    <p:sldId id="30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8"/>
    <p:restoredTop sz="78307" autoAdjust="0"/>
  </p:normalViewPr>
  <p:slideViewPr>
    <p:cSldViewPr snapToGrid="0" snapToObjects="1">
      <p:cViewPr varScale="1">
        <p:scale>
          <a:sx n="89" d="100"/>
          <a:sy n="89" d="100"/>
        </p:scale>
        <p:origin x="13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7B223-8E74-422C-94E3-CECBD2891E7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US"/>
        </a:p>
      </dgm:t>
    </dgm:pt>
    <dgm:pt modelId="{8E909DAA-216D-45F0-AAD0-28F5B70EB281}">
      <dgm:prSet/>
      <dgm:spPr/>
      <dgm:t>
        <a:bodyPr/>
        <a:lstStyle/>
        <a:p>
          <a:r>
            <a:rPr lang="en-US">
              <a:solidFill>
                <a:schemeClr val="tx1">
                  <a:lumMod val="75000"/>
                  <a:lumOff val="25000"/>
                </a:schemeClr>
              </a:solidFill>
            </a:rPr>
            <a:t>Living with a </a:t>
          </a:r>
          <a:r>
            <a:rPr lang="en-US" b="1">
              <a:solidFill>
                <a:schemeClr val="tx1">
                  <a:lumMod val="75000"/>
                  <a:lumOff val="25000"/>
                </a:schemeClr>
              </a:solidFill>
            </a:rPr>
            <a:t>chronic condition </a:t>
          </a:r>
          <a:r>
            <a:rPr lang="en-US">
              <a:solidFill>
                <a:schemeClr val="tx1">
                  <a:lumMod val="75000"/>
                  <a:lumOff val="25000"/>
                </a:schemeClr>
              </a:solidFill>
            </a:rPr>
            <a:t>may mean coping with pain or fear, adapting to new physical limitations, or handling social or job-related stresses, in addition to dealing with disease-related symptoms. </a:t>
          </a:r>
          <a:endParaRPr lang="en-US" dirty="0">
            <a:solidFill>
              <a:schemeClr val="tx1">
                <a:lumMod val="75000"/>
                <a:lumOff val="25000"/>
              </a:schemeClr>
            </a:solidFill>
          </a:endParaRPr>
        </a:p>
      </dgm:t>
    </dgm:pt>
    <dgm:pt modelId="{2085001E-F567-4238-A49E-FBA309E0ADAD}" type="parTrans" cxnId="{8A3ABFC5-53E2-4790-BFDA-0ACB26C4E346}">
      <dgm:prSet/>
      <dgm:spPr/>
      <dgm:t>
        <a:bodyPr/>
        <a:lstStyle/>
        <a:p>
          <a:endParaRPr lang="en-US"/>
        </a:p>
      </dgm:t>
    </dgm:pt>
    <dgm:pt modelId="{79CA7BC8-B0E3-4F0B-8941-8433826778C0}" type="sibTrans" cxnId="{8A3ABFC5-53E2-4790-BFDA-0ACB26C4E346}">
      <dgm:prSet/>
      <dgm:spPr/>
      <dgm:t>
        <a:bodyPr/>
        <a:lstStyle/>
        <a:p>
          <a:endParaRPr lang="en-US"/>
        </a:p>
      </dgm:t>
    </dgm:pt>
    <dgm:pt modelId="{DB26E91A-C8CD-4EBE-A2AA-3562D23295ED}">
      <dgm:prSet/>
      <dgm:spPr/>
      <dgm:t>
        <a:bodyPr/>
        <a:lstStyle/>
        <a:p>
          <a:r>
            <a:rPr lang="en-US"/>
            <a:t>The term </a:t>
          </a:r>
          <a:r>
            <a:rPr lang="en-US" b="1"/>
            <a:t>self-management</a:t>
          </a:r>
          <a:r>
            <a:rPr lang="en-US"/>
            <a:t> refers to “the tasks that an individual must undertake to live well with one or more chronic conditions. </a:t>
          </a:r>
          <a:endParaRPr lang="en-US" dirty="0"/>
        </a:p>
      </dgm:t>
    </dgm:pt>
    <dgm:pt modelId="{F4B52502-6F71-4C9E-99B5-6CBBD8D5A532}" type="parTrans" cxnId="{16D0C39A-3521-4FBD-930B-A131C816BE01}">
      <dgm:prSet/>
      <dgm:spPr/>
      <dgm:t>
        <a:bodyPr/>
        <a:lstStyle/>
        <a:p>
          <a:endParaRPr lang="en-US"/>
        </a:p>
      </dgm:t>
    </dgm:pt>
    <dgm:pt modelId="{DA9DA6A6-9579-4186-9431-4D64E6B368CD}" type="sibTrans" cxnId="{16D0C39A-3521-4FBD-930B-A131C816BE01}">
      <dgm:prSet/>
      <dgm:spPr/>
      <dgm:t>
        <a:bodyPr/>
        <a:lstStyle/>
        <a:p>
          <a:endParaRPr lang="en-US"/>
        </a:p>
      </dgm:t>
    </dgm:pt>
    <dgm:pt modelId="{001979CF-C20A-41D2-97A7-691AB3772520}">
      <dgm:prSet/>
      <dgm:spPr/>
      <dgm:t>
        <a:bodyPr/>
        <a:lstStyle/>
        <a:p>
          <a:r>
            <a:rPr lang="en-US" b="1"/>
            <a:t>Self-management support </a:t>
          </a:r>
          <a:r>
            <a:rPr lang="en-US"/>
            <a:t>is “the systematic provision of education and supportive interventions, by health care staff (and others), to increase patients’ skills and confidence in managing their health problems</a:t>
          </a:r>
          <a:endParaRPr lang="en-US" dirty="0"/>
        </a:p>
      </dgm:t>
    </dgm:pt>
    <dgm:pt modelId="{E93E447C-3EEB-4B11-A79C-6E3CC0130529}" type="parTrans" cxnId="{36FC8A1C-0494-4CD6-A2D0-87FB5943C863}">
      <dgm:prSet/>
      <dgm:spPr/>
      <dgm:t>
        <a:bodyPr/>
        <a:lstStyle/>
        <a:p>
          <a:endParaRPr lang="en-US"/>
        </a:p>
      </dgm:t>
    </dgm:pt>
    <dgm:pt modelId="{46EF542D-607B-46C0-BE70-79A9388C5276}" type="sibTrans" cxnId="{36FC8A1C-0494-4CD6-A2D0-87FB5943C863}">
      <dgm:prSet/>
      <dgm:spPr/>
      <dgm:t>
        <a:bodyPr/>
        <a:lstStyle/>
        <a:p>
          <a:endParaRPr lang="en-US"/>
        </a:p>
      </dgm:t>
    </dgm:pt>
    <dgm:pt modelId="{79F7F2AB-3CBC-4B7D-A0C9-33ED0BDF86E1}" type="pres">
      <dgm:prSet presAssocID="{23F7B223-8E74-422C-94E3-CECBD2891E7E}" presName="Name0" presStyleCnt="0">
        <dgm:presLayoutVars>
          <dgm:dir/>
          <dgm:resizeHandles val="exact"/>
        </dgm:presLayoutVars>
      </dgm:prSet>
      <dgm:spPr/>
    </dgm:pt>
    <dgm:pt modelId="{BC9E905A-F061-4500-B36B-544CE11BBB0F}" type="pres">
      <dgm:prSet presAssocID="{8E909DAA-216D-45F0-AAD0-28F5B70EB281}" presName="node" presStyleLbl="node1" presStyleIdx="0" presStyleCnt="3">
        <dgm:presLayoutVars>
          <dgm:bulletEnabled val="1"/>
        </dgm:presLayoutVars>
      </dgm:prSet>
      <dgm:spPr/>
    </dgm:pt>
    <dgm:pt modelId="{29DF80AF-257D-4E1C-9350-E6FD0E01CDA7}" type="pres">
      <dgm:prSet presAssocID="{79CA7BC8-B0E3-4F0B-8941-8433826778C0}" presName="sibTrans" presStyleLbl="sibTrans2D1" presStyleIdx="0" presStyleCnt="2"/>
      <dgm:spPr/>
    </dgm:pt>
    <dgm:pt modelId="{AC66A099-F1E4-45C2-AD8C-C592CB6AE548}" type="pres">
      <dgm:prSet presAssocID="{79CA7BC8-B0E3-4F0B-8941-8433826778C0}" presName="connectorText" presStyleLbl="sibTrans2D1" presStyleIdx="0" presStyleCnt="2"/>
      <dgm:spPr/>
    </dgm:pt>
    <dgm:pt modelId="{C6468495-0613-404C-9881-83F93C6A0593}" type="pres">
      <dgm:prSet presAssocID="{DB26E91A-C8CD-4EBE-A2AA-3562D23295ED}" presName="node" presStyleLbl="node1" presStyleIdx="1" presStyleCnt="3">
        <dgm:presLayoutVars>
          <dgm:bulletEnabled val="1"/>
        </dgm:presLayoutVars>
      </dgm:prSet>
      <dgm:spPr/>
    </dgm:pt>
    <dgm:pt modelId="{60F527C4-B73D-4A1D-B039-8E41E0EE4DD4}" type="pres">
      <dgm:prSet presAssocID="{DA9DA6A6-9579-4186-9431-4D64E6B368CD}" presName="sibTrans" presStyleLbl="sibTrans2D1" presStyleIdx="1" presStyleCnt="2"/>
      <dgm:spPr/>
    </dgm:pt>
    <dgm:pt modelId="{02DE1383-0E2D-4822-BD09-CF91334A08C8}" type="pres">
      <dgm:prSet presAssocID="{DA9DA6A6-9579-4186-9431-4D64E6B368CD}" presName="connectorText" presStyleLbl="sibTrans2D1" presStyleIdx="1" presStyleCnt="2"/>
      <dgm:spPr/>
    </dgm:pt>
    <dgm:pt modelId="{483BFD48-A655-48CB-87EB-D3EEC523974C}" type="pres">
      <dgm:prSet presAssocID="{001979CF-C20A-41D2-97A7-691AB3772520}" presName="node" presStyleLbl="node1" presStyleIdx="2" presStyleCnt="3">
        <dgm:presLayoutVars>
          <dgm:bulletEnabled val="1"/>
        </dgm:presLayoutVars>
      </dgm:prSet>
      <dgm:spPr/>
    </dgm:pt>
  </dgm:ptLst>
  <dgm:cxnLst>
    <dgm:cxn modelId="{36FC8A1C-0494-4CD6-A2D0-87FB5943C863}" srcId="{23F7B223-8E74-422C-94E3-CECBD2891E7E}" destId="{001979CF-C20A-41D2-97A7-691AB3772520}" srcOrd="2" destOrd="0" parTransId="{E93E447C-3EEB-4B11-A79C-6E3CC0130529}" sibTransId="{46EF542D-607B-46C0-BE70-79A9388C5276}"/>
    <dgm:cxn modelId="{E869232B-9B87-4DE9-9A57-E921DA0C9604}" type="presOf" srcId="{001979CF-C20A-41D2-97A7-691AB3772520}" destId="{483BFD48-A655-48CB-87EB-D3EEC523974C}" srcOrd="0" destOrd="0" presId="urn:microsoft.com/office/officeart/2005/8/layout/process1"/>
    <dgm:cxn modelId="{0028BC61-6421-4866-AD4C-E09EC93978F3}" type="presOf" srcId="{23F7B223-8E74-422C-94E3-CECBD2891E7E}" destId="{79F7F2AB-3CBC-4B7D-A0C9-33ED0BDF86E1}" srcOrd="0" destOrd="0" presId="urn:microsoft.com/office/officeart/2005/8/layout/process1"/>
    <dgm:cxn modelId="{00DC406E-9631-48A0-B6A5-655AC44172EE}" type="presOf" srcId="{79CA7BC8-B0E3-4F0B-8941-8433826778C0}" destId="{29DF80AF-257D-4E1C-9350-E6FD0E01CDA7}" srcOrd="0" destOrd="0" presId="urn:microsoft.com/office/officeart/2005/8/layout/process1"/>
    <dgm:cxn modelId="{FB21D656-BB8A-4B9C-BAEB-E9DDB1D4C576}" type="presOf" srcId="{8E909DAA-216D-45F0-AAD0-28F5B70EB281}" destId="{BC9E905A-F061-4500-B36B-544CE11BBB0F}" srcOrd="0" destOrd="0" presId="urn:microsoft.com/office/officeart/2005/8/layout/process1"/>
    <dgm:cxn modelId="{16D0C39A-3521-4FBD-930B-A131C816BE01}" srcId="{23F7B223-8E74-422C-94E3-CECBD2891E7E}" destId="{DB26E91A-C8CD-4EBE-A2AA-3562D23295ED}" srcOrd="1" destOrd="0" parTransId="{F4B52502-6F71-4C9E-99B5-6CBBD8D5A532}" sibTransId="{DA9DA6A6-9579-4186-9431-4D64E6B368CD}"/>
    <dgm:cxn modelId="{EB0136AE-AD9B-422B-A17D-40F3B96797F1}" type="presOf" srcId="{DA9DA6A6-9579-4186-9431-4D64E6B368CD}" destId="{02DE1383-0E2D-4822-BD09-CF91334A08C8}" srcOrd="1" destOrd="0" presId="urn:microsoft.com/office/officeart/2005/8/layout/process1"/>
    <dgm:cxn modelId="{2A1A05B0-EE99-4F47-8B7A-7C3ED2A5DA25}" type="presOf" srcId="{DA9DA6A6-9579-4186-9431-4D64E6B368CD}" destId="{60F527C4-B73D-4A1D-B039-8E41E0EE4DD4}" srcOrd="0" destOrd="0" presId="urn:microsoft.com/office/officeart/2005/8/layout/process1"/>
    <dgm:cxn modelId="{8A3ABFC5-53E2-4790-BFDA-0ACB26C4E346}" srcId="{23F7B223-8E74-422C-94E3-CECBD2891E7E}" destId="{8E909DAA-216D-45F0-AAD0-28F5B70EB281}" srcOrd="0" destOrd="0" parTransId="{2085001E-F567-4238-A49E-FBA309E0ADAD}" sibTransId="{79CA7BC8-B0E3-4F0B-8941-8433826778C0}"/>
    <dgm:cxn modelId="{46B654D0-4580-43C9-B8BE-3F52A1B6B414}" type="presOf" srcId="{79CA7BC8-B0E3-4F0B-8941-8433826778C0}" destId="{AC66A099-F1E4-45C2-AD8C-C592CB6AE548}" srcOrd="1" destOrd="0" presId="urn:microsoft.com/office/officeart/2005/8/layout/process1"/>
    <dgm:cxn modelId="{E1ADD9DE-FB5A-4BC1-AA2A-3FAF7FB630A8}" type="presOf" srcId="{DB26E91A-C8CD-4EBE-A2AA-3562D23295ED}" destId="{C6468495-0613-404C-9881-83F93C6A0593}" srcOrd="0" destOrd="0" presId="urn:microsoft.com/office/officeart/2005/8/layout/process1"/>
    <dgm:cxn modelId="{446091F6-341C-479B-A2CE-FD4623D70D72}" type="presParOf" srcId="{79F7F2AB-3CBC-4B7D-A0C9-33ED0BDF86E1}" destId="{BC9E905A-F061-4500-B36B-544CE11BBB0F}" srcOrd="0" destOrd="0" presId="urn:microsoft.com/office/officeart/2005/8/layout/process1"/>
    <dgm:cxn modelId="{71631118-C449-4721-8220-8CDA10EFA747}" type="presParOf" srcId="{79F7F2AB-3CBC-4B7D-A0C9-33ED0BDF86E1}" destId="{29DF80AF-257D-4E1C-9350-E6FD0E01CDA7}" srcOrd="1" destOrd="0" presId="urn:microsoft.com/office/officeart/2005/8/layout/process1"/>
    <dgm:cxn modelId="{DFB26E1E-2781-4D98-B5D7-215FF8AEE747}" type="presParOf" srcId="{29DF80AF-257D-4E1C-9350-E6FD0E01CDA7}" destId="{AC66A099-F1E4-45C2-AD8C-C592CB6AE548}" srcOrd="0" destOrd="0" presId="urn:microsoft.com/office/officeart/2005/8/layout/process1"/>
    <dgm:cxn modelId="{53B21D5B-2822-42A7-ABEE-FC34A7FB7681}" type="presParOf" srcId="{79F7F2AB-3CBC-4B7D-A0C9-33ED0BDF86E1}" destId="{C6468495-0613-404C-9881-83F93C6A0593}" srcOrd="2" destOrd="0" presId="urn:microsoft.com/office/officeart/2005/8/layout/process1"/>
    <dgm:cxn modelId="{0441F609-7C56-44FE-A170-7CA495E33215}" type="presParOf" srcId="{79F7F2AB-3CBC-4B7D-A0C9-33ED0BDF86E1}" destId="{60F527C4-B73D-4A1D-B039-8E41E0EE4DD4}" srcOrd="3" destOrd="0" presId="urn:microsoft.com/office/officeart/2005/8/layout/process1"/>
    <dgm:cxn modelId="{30DB291D-37CD-4DB0-AA57-CA2AA733FEA7}" type="presParOf" srcId="{60F527C4-B73D-4A1D-B039-8E41E0EE4DD4}" destId="{02DE1383-0E2D-4822-BD09-CF91334A08C8}" srcOrd="0" destOrd="0" presId="urn:microsoft.com/office/officeart/2005/8/layout/process1"/>
    <dgm:cxn modelId="{2B3DE335-A845-4250-AEB1-799CD8A2BBD5}" type="presParOf" srcId="{79F7F2AB-3CBC-4B7D-A0C9-33ED0BDF86E1}" destId="{483BFD48-A655-48CB-87EB-D3EEC523974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E905A-F061-4500-B36B-544CE11BBB0F}">
      <dsp:nvSpPr>
        <dsp:cNvPr id="0" name=""/>
        <dsp:cNvSpPr/>
      </dsp:nvSpPr>
      <dsp:spPr>
        <a:xfrm>
          <a:off x="8344" y="699721"/>
          <a:ext cx="2494126" cy="3182203"/>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lumMod val="75000"/>
                  <a:lumOff val="25000"/>
                </a:schemeClr>
              </a:solidFill>
            </a:rPr>
            <a:t>Living with a </a:t>
          </a:r>
          <a:r>
            <a:rPr lang="en-US" sz="1800" b="1" kern="1200">
              <a:solidFill>
                <a:schemeClr val="tx1">
                  <a:lumMod val="75000"/>
                  <a:lumOff val="25000"/>
                </a:schemeClr>
              </a:solidFill>
            </a:rPr>
            <a:t>chronic condition </a:t>
          </a:r>
          <a:r>
            <a:rPr lang="en-US" sz="1800" kern="1200">
              <a:solidFill>
                <a:schemeClr val="tx1">
                  <a:lumMod val="75000"/>
                  <a:lumOff val="25000"/>
                </a:schemeClr>
              </a:solidFill>
            </a:rPr>
            <a:t>may mean coping with pain or fear, adapting to new physical limitations, or handling social or job-related stresses, in addition to dealing with disease-related symptoms. </a:t>
          </a:r>
          <a:endParaRPr lang="en-US" sz="1800" kern="1200" dirty="0">
            <a:solidFill>
              <a:schemeClr val="tx1">
                <a:lumMod val="75000"/>
                <a:lumOff val="25000"/>
              </a:schemeClr>
            </a:solidFill>
          </a:endParaRPr>
        </a:p>
      </dsp:txBody>
      <dsp:txXfrm>
        <a:off x="81394" y="772771"/>
        <a:ext cx="2348026" cy="3036103"/>
      </dsp:txXfrm>
    </dsp:sp>
    <dsp:sp modelId="{29DF80AF-257D-4E1C-9350-E6FD0E01CDA7}">
      <dsp:nvSpPr>
        <dsp:cNvPr id="0" name=""/>
        <dsp:cNvSpPr/>
      </dsp:nvSpPr>
      <dsp:spPr>
        <a:xfrm>
          <a:off x="2751884" y="1981551"/>
          <a:ext cx="528754" cy="61854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51884" y="2105260"/>
        <a:ext cx="370128" cy="371125"/>
      </dsp:txXfrm>
    </dsp:sp>
    <dsp:sp modelId="{C6468495-0613-404C-9881-83F93C6A0593}">
      <dsp:nvSpPr>
        <dsp:cNvPr id="0" name=""/>
        <dsp:cNvSpPr/>
      </dsp:nvSpPr>
      <dsp:spPr>
        <a:xfrm>
          <a:off x="3500122" y="699721"/>
          <a:ext cx="2494126" cy="3182203"/>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term </a:t>
          </a:r>
          <a:r>
            <a:rPr lang="en-US" sz="1800" b="1" kern="1200"/>
            <a:t>self-management</a:t>
          </a:r>
          <a:r>
            <a:rPr lang="en-US" sz="1800" kern="1200"/>
            <a:t> refers to “the tasks that an individual must undertake to live well with one or more chronic conditions. </a:t>
          </a:r>
          <a:endParaRPr lang="en-US" sz="1800" kern="1200" dirty="0"/>
        </a:p>
      </dsp:txBody>
      <dsp:txXfrm>
        <a:off x="3573172" y="772771"/>
        <a:ext cx="2348026" cy="3036103"/>
      </dsp:txXfrm>
    </dsp:sp>
    <dsp:sp modelId="{60F527C4-B73D-4A1D-B039-8E41E0EE4DD4}">
      <dsp:nvSpPr>
        <dsp:cNvPr id="0" name=""/>
        <dsp:cNvSpPr/>
      </dsp:nvSpPr>
      <dsp:spPr>
        <a:xfrm>
          <a:off x="6243661" y="1981551"/>
          <a:ext cx="528754" cy="61854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43661" y="2105260"/>
        <a:ext cx="370128" cy="371125"/>
      </dsp:txXfrm>
    </dsp:sp>
    <dsp:sp modelId="{483BFD48-A655-48CB-87EB-D3EEC523974C}">
      <dsp:nvSpPr>
        <dsp:cNvPr id="0" name=""/>
        <dsp:cNvSpPr/>
      </dsp:nvSpPr>
      <dsp:spPr>
        <a:xfrm>
          <a:off x="6991899" y="699721"/>
          <a:ext cx="2494126" cy="3182203"/>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Self-management support </a:t>
          </a:r>
          <a:r>
            <a:rPr lang="en-US" sz="1800" kern="1200"/>
            <a:t>is “the systematic provision of education and supportive interventions, by health care staff (and others), to increase patients’ skills and confidence in managing their health problems</a:t>
          </a:r>
          <a:endParaRPr lang="en-US" sz="1800" kern="1200" dirty="0"/>
        </a:p>
      </dsp:txBody>
      <dsp:txXfrm>
        <a:off x="7064949" y="772771"/>
        <a:ext cx="2348026" cy="30361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8DF75-17A5-9040-80E6-B7C47461A83B}"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CA732-F6FE-124E-93AE-95F02D12078E}" type="slidenum">
              <a:rPr lang="en-US" smtClean="0"/>
              <a:t>‹#›</a:t>
            </a:fld>
            <a:endParaRPr lang="en-US"/>
          </a:p>
        </p:txBody>
      </p:sp>
    </p:spTree>
    <p:extLst>
      <p:ext uri="{BB962C8B-B14F-4D97-AF65-F5344CB8AC3E}">
        <p14:creationId xmlns:p14="http://schemas.microsoft.com/office/powerpoint/2010/main" val="250219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xygenconcentratorstore.com/blog/5-low-impact-exercises-for-people-with-cop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articles/s41533-017-0016-z/"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ucation.healthlynked.com/courses/inhalers-asthma-copd-treatment-explained-clearl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oldcopd.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mobile.swiperxapp.com/what-is-copd/"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urses.lumenlearning.com/suny-lifespandevelopment/chapter/chronic-condition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irphysio.com/smoke-doesnt-cause-asthma-attacks-it-causes-respiratory-attack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ulmonologyadvisor.com/home/topics/copd/clinical-challenge-elderly-man-presents-with-dyspnea-at-rest-and-chronic-coug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erywellhealth.com/copd-causes-risk-factors-91486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1</a:t>
            </a:fld>
            <a:endParaRPr lang="en-US"/>
          </a:p>
        </p:txBody>
      </p:sp>
    </p:spTree>
    <p:extLst>
      <p:ext uri="{BB962C8B-B14F-4D97-AF65-F5344CB8AC3E}">
        <p14:creationId xmlns:p14="http://schemas.microsoft.com/office/powerpoint/2010/main" val="135431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Five Smart Low-Impact Exercises for People with COPD (oxygenconcentratorstore.com)</a:t>
            </a:r>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11</a:t>
            </a:fld>
            <a:endParaRPr lang="en-US"/>
          </a:p>
        </p:txBody>
      </p:sp>
    </p:spTree>
    <p:extLst>
      <p:ext uri="{BB962C8B-B14F-4D97-AF65-F5344CB8AC3E}">
        <p14:creationId xmlns:p14="http://schemas.microsoft.com/office/powerpoint/2010/main" val="148731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12</a:t>
            </a:fld>
            <a:endParaRPr lang="en-US"/>
          </a:p>
        </p:txBody>
      </p:sp>
    </p:spTree>
    <p:extLst>
      <p:ext uri="{BB962C8B-B14F-4D97-AF65-F5344CB8AC3E}">
        <p14:creationId xmlns:p14="http://schemas.microsoft.com/office/powerpoint/2010/main" val="3091303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Resources: https://bmjopen.bmj.com/content/9/5/e028344 &amp; Self-management support</a:t>
            </a:r>
          </a:p>
          <a:p>
            <a:endParaRPr lang="en-US" dirty="0"/>
          </a:p>
          <a:p>
            <a:r>
              <a:rPr lang="en-US" dirty="0" err="1"/>
              <a:t>Gobeil</a:t>
            </a:r>
            <a:r>
              <a:rPr lang="en-US" dirty="0"/>
              <a:t>-Lavoie A, Chouinard M, Danish A, et </a:t>
            </a:r>
            <a:r>
              <a:rPr lang="en-US" dirty="0" err="1"/>
              <a:t>alCharacteristics</a:t>
            </a:r>
            <a:r>
              <a:rPr lang="en-US" dirty="0"/>
              <a:t> of self-management among patients with complex health needs: a thematic analysis </a:t>
            </a:r>
            <a:r>
              <a:rPr lang="en-US" dirty="0" err="1"/>
              <a:t>reviewBMJ</a:t>
            </a:r>
            <a:r>
              <a:rPr lang="en-US" dirty="0"/>
              <a:t> Open 2019;9:e028344. </a:t>
            </a:r>
            <a:r>
              <a:rPr lang="en-US" dirty="0" err="1"/>
              <a:t>doi</a:t>
            </a:r>
            <a:r>
              <a:rPr lang="en-US" dirty="0"/>
              <a:t>: 10.1136/bmjopen-2018-028344</a:t>
            </a:r>
          </a:p>
          <a:p>
            <a:endParaRPr lang="en-US" dirty="0"/>
          </a:p>
          <a:p>
            <a:r>
              <a:rPr lang="en-US" dirty="0"/>
              <a:t>https://bmjopen.bmj.com/content/9/5/e028344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00F45-1448-4D9F-A219-D2680299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06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a:t>
            </a:r>
            <a:r>
              <a:rPr lang="en-US" dirty="0">
                <a:hlinkClick r:id="rId3"/>
              </a:rPr>
              <a:t>Device errors in asthma and COPD: systematic literature review and meta-analysis | </a:t>
            </a:r>
            <a:r>
              <a:rPr lang="en-US" dirty="0" err="1">
                <a:hlinkClick r:id="rId3"/>
              </a:rPr>
              <a:t>npj</a:t>
            </a:r>
            <a:r>
              <a:rPr lang="en-US" dirty="0">
                <a:hlinkClick r:id="rId3"/>
              </a:rPr>
              <a:t> Primary Care Respiratory Medicine (nature.com)</a:t>
            </a:r>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14</a:t>
            </a:fld>
            <a:endParaRPr lang="en-US"/>
          </a:p>
        </p:txBody>
      </p:sp>
    </p:spTree>
    <p:extLst>
      <p:ext uri="{BB962C8B-B14F-4D97-AF65-F5344CB8AC3E}">
        <p14:creationId xmlns:p14="http://schemas.microsoft.com/office/powerpoint/2010/main" val="403573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chronic health management is complex. There is no clear path to successful management.</a:t>
            </a:r>
          </a:p>
          <a:p>
            <a:r>
              <a:rPr lang="en-US" dirty="0"/>
              <a:t>Every patient is different, every management plan is unique to the patients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00F45-1448-4D9F-A219-D2680299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00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Inhalers (Asthma &amp; COPD Treatment) Explained Clearly - </a:t>
            </a:r>
            <a:r>
              <a:rPr lang="en-US" dirty="0" err="1">
                <a:hlinkClick r:id="rId3"/>
              </a:rPr>
              <a:t>HealthLynked</a:t>
            </a:r>
            <a:endParaRPr lang="en-US" dirty="0"/>
          </a:p>
          <a:p>
            <a:endParaRPr lang="en-US" dirty="0"/>
          </a:p>
          <a:p>
            <a:r>
              <a:rPr lang="en-US" dirty="0"/>
              <a:t>Individual care and treatment </a:t>
            </a:r>
          </a:p>
          <a:p>
            <a:endParaRPr lang="en-US" dirty="0"/>
          </a:p>
          <a:p>
            <a:r>
              <a:rPr lang="en-US" dirty="0"/>
              <a:t>Client-centered: medications or devices (e.g. client with arthritis), smoking cessation interventions (e.g. providing info on what is funded), individual exercise goal setting (getting back to walking with friends), teaching positions for SOB that work for that individual </a:t>
            </a:r>
          </a:p>
        </p:txBody>
      </p:sp>
      <p:sp>
        <p:nvSpPr>
          <p:cNvPr id="4" name="Slide Number Placeholder 3"/>
          <p:cNvSpPr>
            <a:spLocks noGrp="1"/>
          </p:cNvSpPr>
          <p:nvPr>
            <p:ph type="sldNum" sz="quarter" idx="5"/>
          </p:nvPr>
        </p:nvSpPr>
        <p:spPr/>
        <p:txBody>
          <a:bodyPr/>
          <a:lstStyle/>
          <a:p>
            <a:fld id="{6A5CA732-F6FE-124E-93AE-95F02D12078E}" type="slidenum">
              <a:rPr lang="en-US" smtClean="0"/>
              <a:t>16</a:t>
            </a:fld>
            <a:endParaRPr lang="en-US"/>
          </a:p>
        </p:txBody>
      </p:sp>
    </p:spTree>
    <p:extLst>
      <p:ext uri="{BB962C8B-B14F-4D97-AF65-F5344CB8AC3E}">
        <p14:creationId xmlns:p14="http://schemas.microsoft.com/office/powerpoint/2010/main" val="4273532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https://www.interiorhealth.ca/sites/default/files/PDFS/advance-care-planning-is-for-everyone-brochure.pdf</a:t>
            </a:r>
          </a:p>
          <a:p>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18</a:t>
            </a:fld>
            <a:endParaRPr lang="en-US"/>
          </a:p>
        </p:txBody>
      </p:sp>
    </p:spTree>
    <p:extLst>
      <p:ext uri="{BB962C8B-B14F-4D97-AF65-F5344CB8AC3E}">
        <p14:creationId xmlns:p14="http://schemas.microsoft.com/office/powerpoint/2010/main" val="259629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http://www.phna.info/advance-care-planning.html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BD0B6-6B0D-4A4D-852A-6276737D0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379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300AE-A4F9-4056-885C-E184729DE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751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Field MJ, Cassel CK, editors. </a:t>
            </a:r>
            <a:r>
              <a:rPr lang="en-US" b="0" i="1" dirty="0">
                <a:solidFill>
                  <a:srgbClr val="212121"/>
                </a:solidFill>
                <a:effectLst/>
                <a:latin typeface="Cambria" panose="02040503050406030204" pitchFamily="18" charset="0"/>
              </a:rPr>
              <a:t>Approaching Death: Improving Care at the End of Life.</a:t>
            </a:r>
            <a:r>
              <a:rPr lang="en-US" b="0" i="0" dirty="0">
                <a:solidFill>
                  <a:srgbClr val="212121"/>
                </a:solidFill>
                <a:effectLst/>
                <a:latin typeface="Cambria" panose="02040503050406030204" pitchFamily="18" charset="0"/>
              </a:rPr>
              <a:t> Washington, DC: National Academy Press; 1997.</a:t>
            </a:r>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23</a:t>
            </a:fld>
            <a:endParaRPr lang="en-US"/>
          </a:p>
        </p:txBody>
      </p:sp>
    </p:spTree>
    <p:extLst>
      <p:ext uri="{BB962C8B-B14F-4D97-AF65-F5344CB8AC3E}">
        <p14:creationId xmlns:p14="http://schemas.microsoft.com/office/powerpoint/2010/main" val="144770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council of Canada (2012). Self-management support for Canadians with chronic health conditions. Retrieved from https://www.selfmanagementbc.ca/uploads/HCC_SelfManagementReport_FA.pdf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00F45-1448-4D9F-A219-D2680299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https://www.selfmanagementbc.ca/uploads/HCC_SelfManagementReport_FA.pdf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00F45-1448-4D9F-A219-D2680299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9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 2023 report:</a:t>
            </a:r>
            <a:r>
              <a:rPr lang="en-US" b="0" i="1" dirty="0">
                <a:effectLst/>
                <a:latin typeface="Open Sans"/>
                <a:ea typeface="Open Sans"/>
                <a:cs typeface="Open Sans"/>
              </a:rPr>
              <a:t> </a:t>
            </a:r>
            <a:r>
              <a:rPr lang="en-US" b="0" i="0" dirty="0">
                <a:effectLst/>
                <a:latin typeface="Open Sans"/>
                <a:ea typeface="Open Sans"/>
                <a:cs typeface="Open Sans"/>
              </a:rPr>
              <a:t>© 2022,2023 Global Initiative for Chronic Obstructive Lung Disease, available from </a:t>
            </a:r>
            <a:r>
              <a:rPr lang="en-US" b="0" i="0" u="sng" dirty="0">
                <a:solidFill>
                  <a:srgbClr val="14BAE5"/>
                </a:solidFill>
                <a:effectLst/>
                <a:latin typeface="Open Sans"/>
                <a:ea typeface="Open Sans"/>
                <a:cs typeface="Open Sans"/>
                <a:hlinkClick r:id="rId3"/>
              </a:rPr>
              <a:t>www.goldcopd.org</a:t>
            </a:r>
            <a:r>
              <a:rPr lang="en-US" b="0" i="0" dirty="0">
                <a:effectLst/>
                <a:latin typeface="Open Sans"/>
                <a:ea typeface="Open Sans"/>
                <a:cs typeface="Open Sans"/>
              </a:rPr>
              <a:t>, published in Deer Park, IL, USA.</a:t>
            </a:r>
            <a:endParaRPr lang="en-US" i="0" dirty="0">
              <a:latin typeface="Open Sans"/>
              <a:ea typeface="Open Sans"/>
              <a:cs typeface="Open Sans"/>
            </a:endParaRPr>
          </a:p>
          <a:p>
            <a:r>
              <a:rPr lang="en-US" dirty="0"/>
              <a:t>Image: </a:t>
            </a:r>
            <a:r>
              <a:rPr lang="en-US" dirty="0">
                <a:hlinkClick r:id="rId4"/>
              </a:rPr>
              <a:t>What is COPD? – SwipeRx (swiperxapp.com)</a:t>
            </a:r>
            <a:endParaRPr lang="en-US" dirty="0"/>
          </a:p>
          <a:p>
            <a:endParaRPr lang="en-US" b="1"/>
          </a:p>
        </p:txBody>
      </p:sp>
      <p:sp>
        <p:nvSpPr>
          <p:cNvPr id="4" name="Slide Number Placeholder 3"/>
          <p:cNvSpPr>
            <a:spLocks noGrp="1"/>
          </p:cNvSpPr>
          <p:nvPr>
            <p:ph type="sldNum" sz="quarter" idx="5"/>
          </p:nvPr>
        </p:nvSpPr>
        <p:spPr/>
        <p:txBody>
          <a:bodyPr/>
          <a:lstStyle/>
          <a:p>
            <a:fld id="{6A5CA732-F6FE-124E-93AE-95F02D12078E}" type="slidenum">
              <a:rPr lang="en-US" smtClean="0"/>
              <a:t>5</a:t>
            </a:fld>
            <a:endParaRPr lang="en-US"/>
          </a:p>
        </p:txBody>
      </p:sp>
    </p:spTree>
    <p:extLst>
      <p:ext uri="{BB962C8B-B14F-4D97-AF65-F5344CB8AC3E}">
        <p14:creationId xmlns:p14="http://schemas.microsoft.com/office/powerpoint/2010/main" val="2962750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https://youtu.be/TEuSV_7gWA8?si=K-Ql_r8VOYjOP9aU “Emphysema” by Osmosis (start at 3:22, end 5:01)</a:t>
            </a:r>
          </a:p>
          <a:p>
            <a:r>
              <a:rPr lang="en-US" dirty="0"/>
              <a:t>Image: </a:t>
            </a:r>
            <a:r>
              <a:rPr lang="en-US" dirty="0">
                <a:hlinkClick r:id="rId3"/>
              </a:rPr>
              <a:t>Chronic Conditions | Lifespan Development (lumenlearning.com)</a:t>
            </a:r>
            <a:endParaRPr lang="en-US" dirty="0"/>
          </a:p>
          <a:p>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6A5CA732-F6FE-124E-93AE-95F02D12078E}" type="slidenum">
              <a:rPr lang="en-US" smtClean="0"/>
              <a:t>6</a:t>
            </a:fld>
            <a:endParaRPr lang="en-US"/>
          </a:p>
        </p:txBody>
      </p:sp>
    </p:spTree>
    <p:extLst>
      <p:ext uri="{BB962C8B-B14F-4D97-AF65-F5344CB8AC3E}">
        <p14:creationId xmlns:p14="http://schemas.microsoft.com/office/powerpoint/2010/main" val="382294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Smoke Doesn't Cause Asthma Attacks, It Causes Respiratory Attacks (airphysio.com)</a:t>
            </a:r>
            <a:endParaRPr lang="en-US" dirty="0"/>
          </a:p>
          <a:p>
            <a:endParaRPr lang="en-US" dirty="0"/>
          </a:p>
          <a:p>
            <a:r>
              <a:rPr lang="en-US" dirty="0"/>
              <a:t>Air trapping due to loss of elastic recoil (emphysema), mucus plugging (CB) and inflammation. Airways are floppy with poor tone, get smaller naturally when we exhale so the problem is exacerbated. May be used interchangeably with hyperinflation. Persistent </a:t>
            </a:r>
            <a:r>
              <a:rPr lang="en-US" dirty="0" err="1"/>
              <a:t>airtrapping</a:t>
            </a:r>
            <a:r>
              <a:rPr lang="en-US" dirty="0"/>
              <a:t> = hyperinflation</a:t>
            </a:r>
          </a:p>
          <a:p>
            <a:endParaRPr lang="en-US" dirty="0"/>
          </a:p>
          <a:p>
            <a:r>
              <a:rPr lang="en-US" dirty="0"/>
              <a:t>Obstructive</a:t>
            </a:r>
          </a:p>
          <a:p>
            <a:endParaRPr lang="en-US" dirty="0"/>
          </a:p>
          <a:p>
            <a:r>
              <a:rPr lang="en-US" dirty="0"/>
              <a:t>During exercise  - increased RR = less time to exhale, worsening obstruction and hyperinflation. </a:t>
            </a:r>
            <a:r>
              <a:rPr lang="en-US" b="1" dirty="0"/>
              <a:t>Dynamic hyperinflation </a:t>
            </a:r>
          </a:p>
          <a:p>
            <a:endParaRPr lang="en-US" b="1" dirty="0"/>
          </a:p>
          <a:p>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7</a:t>
            </a:fld>
            <a:endParaRPr lang="en-US"/>
          </a:p>
        </p:txBody>
      </p:sp>
    </p:spTree>
    <p:extLst>
      <p:ext uri="{BB962C8B-B14F-4D97-AF65-F5344CB8AC3E}">
        <p14:creationId xmlns:p14="http://schemas.microsoft.com/office/powerpoint/2010/main" val="365801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Clinical Challenge: Elderly Man Presents With Dyspnea at Rest and Chronic Cough - Pulmonology Advisor</a:t>
            </a:r>
            <a:endParaRPr lang="en-US" dirty="0"/>
          </a:p>
          <a:p>
            <a:endParaRPr lang="en-US" dirty="0"/>
          </a:p>
        </p:txBody>
      </p:sp>
      <p:sp>
        <p:nvSpPr>
          <p:cNvPr id="4" name="Slide Number Placeholder 3"/>
          <p:cNvSpPr>
            <a:spLocks noGrp="1"/>
          </p:cNvSpPr>
          <p:nvPr>
            <p:ph type="sldNum" sz="quarter" idx="5"/>
          </p:nvPr>
        </p:nvSpPr>
        <p:spPr/>
        <p:txBody>
          <a:bodyPr/>
          <a:lstStyle/>
          <a:p>
            <a:fld id="{6A5CA732-F6FE-124E-93AE-95F02D12078E}" type="slidenum">
              <a:rPr lang="en-US" smtClean="0"/>
              <a:t>8</a:t>
            </a:fld>
            <a:endParaRPr lang="en-US"/>
          </a:p>
        </p:txBody>
      </p:sp>
    </p:spTree>
    <p:extLst>
      <p:ext uri="{BB962C8B-B14F-4D97-AF65-F5344CB8AC3E}">
        <p14:creationId xmlns:p14="http://schemas.microsoft.com/office/powerpoint/2010/main" val="217859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COPD Causes and Risk Factors (verywellhealth.com)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A5CA732-F6FE-124E-93AE-95F02D12078E}" type="slidenum">
              <a:rPr lang="en-US" smtClean="0"/>
              <a:t>9</a:t>
            </a:fld>
            <a:endParaRPr lang="en-US"/>
          </a:p>
        </p:txBody>
      </p:sp>
    </p:spTree>
    <p:extLst>
      <p:ext uri="{BB962C8B-B14F-4D97-AF65-F5344CB8AC3E}">
        <p14:creationId xmlns:p14="http://schemas.microsoft.com/office/powerpoint/2010/main" val="436275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Spirometry confirming airflow obstruction POST bronchodilator (FEV1/FVC &lt; 0.70 post-bronchodilator, FEV1 classifies severity) </a:t>
            </a:r>
          </a:p>
          <a:p>
            <a:pPr marL="228600" indent="-228600">
              <a:buAutoNum type="arabicPeriod"/>
            </a:pPr>
            <a:r>
              <a:rPr lang="en-US" dirty="0"/>
              <a:t>History of exposure or genetic condition</a:t>
            </a:r>
          </a:p>
          <a:p>
            <a:pPr marL="228600" indent="-228600">
              <a:buAutoNum type="arabicPeriod"/>
            </a:pPr>
            <a:r>
              <a:rPr lang="en-US" dirty="0"/>
              <a:t>Presence of associated symptoms (dyspnea, cough, sputum)</a:t>
            </a:r>
          </a:p>
        </p:txBody>
      </p:sp>
      <p:sp>
        <p:nvSpPr>
          <p:cNvPr id="4" name="Slide Number Placeholder 3"/>
          <p:cNvSpPr>
            <a:spLocks noGrp="1"/>
          </p:cNvSpPr>
          <p:nvPr>
            <p:ph type="sldNum" sz="quarter" idx="5"/>
          </p:nvPr>
        </p:nvSpPr>
        <p:spPr/>
        <p:txBody>
          <a:bodyPr/>
          <a:lstStyle/>
          <a:p>
            <a:fld id="{6A5CA732-F6FE-124E-93AE-95F02D12078E}" type="slidenum">
              <a:rPr lang="en-US" smtClean="0"/>
              <a:t>10</a:t>
            </a:fld>
            <a:endParaRPr lang="en-US"/>
          </a:p>
        </p:txBody>
      </p:sp>
    </p:spTree>
    <p:extLst>
      <p:ext uri="{BB962C8B-B14F-4D97-AF65-F5344CB8AC3E}">
        <p14:creationId xmlns:p14="http://schemas.microsoft.com/office/powerpoint/2010/main" val="2458601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32BFFB-A397-4E28-9F6D-DF0F9740FE01}"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114598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2917D8-6427-45A2-B23D-74A7100C6147}"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C7E27AEF-5EC3-452D-A923-D8683BAF44A6}" type="slidenum">
              <a:rPr lang="en-US" smtClean="0"/>
              <a:t>‹#›</a:t>
            </a:fld>
            <a:endParaRPr lang="en-US"/>
          </a:p>
        </p:txBody>
      </p:sp>
    </p:spTree>
    <p:extLst>
      <p:ext uri="{BB962C8B-B14F-4D97-AF65-F5344CB8AC3E}">
        <p14:creationId xmlns:p14="http://schemas.microsoft.com/office/powerpoint/2010/main" val="263127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E6D9C-ACF6-4A27-AEF3-4EC5D88C69EB}"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C7E27AEF-5EC3-452D-A923-D8683BAF44A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4838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91BE57-46B1-44CE-8F10-DEA648610E7F}"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C7E27AEF-5EC3-452D-A923-D8683BAF44A6}" type="slidenum">
              <a:rPr lang="en-US" smtClean="0"/>
              <a:t>‹#›</a:t>
            </a:fld>
            <a:endParaRPr lang="en-US"/>
          </a:p>
        </p:txBody>
      </p:sp>
    </p:spTree>
    <p:extLst>
      <p:ext uri="{BB962C8B-B14F-4D97-AF65-F5344CB8AC3E}">
        <p14:creationId xmlns:p14="http://schemas.microsoft.com/office/powerpoint/2010/main" val="2805485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BF958-9C6B-48DA-9563-3F02C9D15AF2}"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C7E27AEF-5EC3-452D-A923-D8683BAF44A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5887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325A3-A0EA-476E-8A1D-A57673DF9E99}"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C7E27AEF-5EC3-452D-A923-D8683BAF44A6}" type="slidenum">
              <a:rPr lang="en-US" smtClean="0"/>
              <a:t>‹#›</a:t>
            </a:fld>
            <a:endParaRPr lang="en-US"/>
          </a:p>
        </p:txBody>
      </p:sp>
    </p:spTree>
    <p:extLst>
      <p:ext uri="{BB962C8B-B14F-4D97-AF65-F5344CB8AC3E}">
        <p14:creationId xmlns:p14="http://schemas.microsoft.com/office/powerpoint/2010/main" val="2942840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02672-274B-411D-A16E-D5EF849655AA}"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918390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2B61D-FE38-4BA2-BB20-B5B0A0AFCE2A}"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239695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7091B7-C919-4062-A404-4691A40CB04A}" type="datetime1">
              <a:rPr lang="en-US" smtClean="0"/>
              <a:t>10/17/2023</a:t>
            </a:fld>
            <a:endParaRPr lang="en-US"/>
          </a:p>
        </p:txBody>
      </p:sp>
      <p:sp>
        <p:nvSpPr>
          <p:cNvPr id="4" name="Footer Placeholder 3"/>
          <p:cNvSpPr>
            <a:spLocks noGrp="1"/>
          </p:cNvSpPr>
          <p:nvPr>
            <p:ph type="ftr" sz="quarter" idx="11"/>
          </p:nvPr>
        </p:nvSpPr>
        <p:spPr/>
        <p:txBody>
          <a:bodyPr/>
          <a:lstStyle/>
          <a:p>
            <a:r>
              <a:rPr lang="en-US"/>
              <a:t>Graham, Innes-Weins &amp; Walker, 2023</a:t>
            </a:r>
          </a:p>
        </p:txBody>
      </p:sp>
      <p:sp>
        <p:nvSpPr>
          <p:cNvPr id="5" name="Slide Number Placeholder 4"/>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1506463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fld id="{D605AF4D-A12D-4079-9EA5-FA8ECF1DCCED}" type="datetime1">
              <a:rPr lang="en-US" smtClean="0"/>
              <a:t>10/17/2023</a:t>
            </a:fld>
            <a:endParaRPr lang="en-US"/>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a:t>Graham, Innes-Weins &amp; Walker, 2023</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a:p>
        </p:txBody>
      </p:sp>
    </p:spTree>
    <p:extLst>
      <p:ext uri="{BB962C8B-B14F-4D97-AF65-F5344CB8AC3E}">
        <p14:creationId xmlns:p14="http://schemas.microsoft.com/office/powerpoint/2010/main" val="193324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
        <p:nvSpPr>
          <p:cNvPr id="4" name="Date Placeholder 3">
            <a:extLst>
              <a:ext uri="{FF2B5EF4-FFF2-40B4-BE49-F238E27FC236}">
                <a16:creationId xmlns:a16="http://schemas.microsoft.com/office/drawing/2014/main" id="{AE4E3392-5868-4F6C-BFCC-ECCB66A3B2CC}"/>
              </a:ext>
            </a:extLst>
          </p:cNvPr>
          <p:cNvSpPr>
            <a:spLocks noGrp="1"/>
          </p:cNvSpPr>
          <p:nvPr>
            <p:ph type="dt" sz="half" idx="10"/>
          </p:nvPr>
        </p:nvSpPr>
        <p:spPr/>
        <p:txBody>
          <a:bodyPr/>
          <a:lstStyle/>
          <a:p>
            <a:fld id="{CAFD7C7E-2026-475B-A6D4-CB845C2F4E67}" type="datetime1">
              <a:rPr lang="en-US" smtClean="0"/>
              <a:t>10/17/2023</a:t>
            </a:fld>
            <a:endParaRPr lang="en-US"/>
          </a:p>
        </p:txBody>
      </p:sp>
      <p:sp>
        <p:nvSpPr>
          <p:cNvPr id="5" name="Footer Placeholder 4">
            <a:extLst>
              <a:ext uri="{FF2B5EF4-FFF2-40B4-BE49-F238E27FC236}">
                <a16:creationId xmlns:a16="http://schemas.microsoft.com/office/drawing/2014/main" id="{DED975EE-261C-47D3-A9E5-7401C706A46E}"/>
              </a:ext>
            </a:extLst>
          </p:cNvPr>
          <p:cNvSpPr>
            <a:spLocks noGrp="1"/>
          </p:cNvSpPr>
          <p:nvPr>
            <p:ph type="ftr" sz="quarter" idx="11"/>
          </p:nvPr>
        </p:nvSpPr>
        <p:spPr/>
        <p:txBody>
          <a:bodyPr/>
          <a:lstStyle/>
          <a:p>
            <a:r>
              <a:rPr lang="en-US"/>
              <a:t>Graham, Innes-Weins &amp; Walker, 2023</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Tree>
    <p:extLst>
      <p:ext uri="{BB962C8B-B14F-4D97-AF65-F5344CB8AC3E}">
        <p14:creationId xmlns:p14="http://schemas.microsoft.com/office/powerpoint/2010/main" val="298675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8D7AE-EE07-4A71-B2E1-A4F9E2B5FF81}"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3960893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fld id="{717A952B-6F39-46A3-99D5-B63281AD6B1B}" type="datetime1">
              <a:rPr lang="en-US" smtClean="0"/>
              <a:t>10/17/2023</a:t>
            </a:fld>
            <a:endParaRPr lang="en-US"/>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a:t>Graham, Innes-Weins &amp; Walker, 2023</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a:p>
        </p:txBody>
      </p:sp>
    </p:spTree>
    <p:extLst>
      <p:ext uri="{BB962C8B-B14F-4D97-AF65-F5344CB8AC3E}">
        <p14:creationId xmlns:p14="http://schemas.microsoft.com/office/powerpoint/2010/main" val="1458413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p:txBody>
          <a:bodyPr/>
          <a:lstStyle/>
          <a:p>
            <a:fld id="{EB81F59E-9050-4E0A-9074-89A9A755D192}" type="datetime1">
              <a:rPr lang="en-US" smtClean="0"/>
              <a:t>10/17/2023</a:t>
            </a:fld>
            <a:endParaRPr lang="en-US"/>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p:txBody>
          <a:bodyPr/>
          <a:lstStyle/>
          <a:p>
            <a:r>
              <a:rPr lang="en-US"/>
              <a:t>Graham, Innes-Weins &amp; Walker, 2023</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a:p>
        </p:txBody>
      </p:sp>
    </p:spTree>
    <p:extLst>
      <p:ext uri="{BB962C8B-B14F-4D97-AF65-F5344CB8AC3E}">
        <p14:creationId xmlns:p14="http://schemas.microsoft.com/office/powerpoint/2010/main" val="286766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a:t>Click to add photo</a:t>
            </a:r>
          </a:p>
        </p:txBody>
      </p:sp>
      <p:sp>
        <p:nvSpPr>
          <p:cNvPr id="3" name="Date Placeholder 2">
            <a:extLst>
              <a:ext uri="{FF2B5EF4-FFF2-40B4-BE49-F238E27FC236}">
                <a16:creationId xmlns:a16="http://schemas.microsoft.com/office/drawing/2014/main" id="{92B75CEA-DDFB-4C62-B83F-6A0B86FA74F7}"/>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fld id="{03DC7B53-5341-40D0-AC35-024AA680A675}" type="datetime1">
              <a:rPr lang="en-US" smtClean="0"/>
              <a:t>10/17/2023</a:t>
            </a:fld>
            <a:endParaRPr lang="en-US"/>
          </a:p>
        </p:txBody>
      </p:sp>
      <p:sp>
        <p:nvSpPr>
          <p:cNvPr id="4" name="Footer Placeholder 3">
            <a:extLst>
              <a:ext uri="{FF2B5EF4-FFF2-40B4-BE49-F238E27FC236}">
                <a16:creationId xmlns:a16="http://schemas.microsoft.com/office/drawing/2014/main" id="{5D425E30-50C5-42DD-911D-36C0E732E337}"/>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Graham, Innes-Weins &amp; Walker, 2023</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a:p>
        </p:txBody>
      </p:sp>
    </p:spTree>
    <p:extLst>
      <p:ext uri="{BB962C8B-B14F-4D97-AF65-F5344CB8AC3E}">
        <p14:creationId xmlns:p14="http://schemas.microsoft.com/office/powerpoint/2010/main" val="379397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8A590-B9F1-4100-8AF2-BAA06E5C7C4D}" type="datetime1">
              <a:rPr lang="en-US" smtClean="0"/>
              <a:t>10/17/2023</a:t>
            </a:fld>
            <a:endParaRPr lang="en-US"/>
          </a:p>
        </p:txBody>
      </p:sp>
      <p:sp>
        <p:nvSpPr>
          <p:cNvPr id="5" name="Footer Placeholder 4"/>
          <p:cNvSpPr>
            <a:spLocks noGrp="1"/>
          </p:cNvSpPr>
          <p:nvPr>
            <p:ph type="ftr" sz="quarter" idx="11"/>
          </p:nvPr>
        </p:nvSpPr>
        <p:spPr/>
        <p:txBody>
          <a:bodyPr/>
          <a:lstStyle/>
          <a:p>
            <a:r>
              <a:rPr lang="en-US"/>
              <a:t>Graham, Innes-Weins &amp; Walker, 2023</a:t>
            </a:r>
          </a:p>
        </p:txBody>
      </p:sp>
      <p:sp>
        <p:nvSpPr>
          <p:cNvPr id="6" name="Slide Number Placeholder 5"/>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348049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6B5216-5189-41AC-8466-0147AD1E8E81}" type="datetime1">
              <a:rPr lang="en-US" smtClean="0"/>
              <a:t>10/17/2023</a:t>
            </a:fld>
            <a:endParaRPr lang="en-US"/>
          </a:p>
        </p:txBody>
      </p:sp>
      <p:sp>
        <p:nvSpPr>
          <p:cNvPr id="6" name="Footer Placeholder 5"/>
          <p:cNvSpPr>
            <a:spLocks noGrp="1"/>
          </p:cNvSpPr>
          <p:nvPr>
            <p:ph type="ftr" sz="quarter" idx="11"/>
          </p:nvPr>
        </p:nvSpPr>
        <p:spPr/>
        <p:txBody>
          <a:bodyPr/>
          <a:lstStyle/>
          <a:p>
            <a:r>
              <a:rPr lang="en-US"/>
              <a:t>Graham, Innes-Weins &amp; Walker, 2023</a:t>
            </a:r>
          </a:p>
        </p:txBody>
      </p:sp>
      <p:sp>
        <p:nvSpPr>
          <p:cNvPr id="7" name="Slide Number Placeholder 6"/>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34527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6DA66A-A6E8-44E8-8BF5-D4BF67570CC3}" type="datetime1">
              <a:rPr lang="en-US" smtClean="0"/>
              <a:t>10/17/2023</a:t>
            </a:fld>
            <a:endParaRPr lang="en-US"/>
          </a:p>
        </p:txBody>
      </p:sp>
      <p:sp>
        <p:nvSpPr>
          <p:cNvPr id="8" name="Footer Placeholder 7"/>
          <p:cNvSpPr>
            <a:spLocks noGrp="1"/>
          </p:cNvSpPr>
          <p:nvPr>
            <p:ph type="ftr" sz="quarter" idx="11"/>
          </p:nvPr>
        </p:nvSpPr>
        <p:spPr/>
        <p:txBody>
          <a:bodyPr/>
          <a:lstStyle/>
          <a:p>
            <a:r>
              <a:rPr lang="en-US"/>
              <a:t>Graham, Innes-Weins &amp; Walker, 2023</a:t>
            </a:r>
          </a:p>
        </p:txBody>
      </p:sp>
      <p:sp>
        <p:nvSpPr>
          <p:cNvPr id="9" name="Slide Number Placeholder 8"/>
          <p:cNvSpPr>
            <a:spLocks noGrp="1"/>
          </p:cNvSpPr>
          <p:nvPr>
            <p:ph type="sldNum" sz="quarter" idx="12"/>
          </p:nvPr>
        </p:nvSpPr>
        <p:spPr/>
        <p:txBody>
          <a:bodyPr/>
          <a:lstStyle/>
          <a:p>
            <a:fld id="{C7E27AEF-5EC3-452D-A923-D8683BAF44A6}" type="slidenum">
              <a:rPr lang="en-US" smtClean="0"/>
              <a:t>‹#›</a:t>
            </a:fld>
            <a:endParaRPr lang="en-US"/>
          </a:p>
        </p:txBody>
      </p:sp>
    </p:spTree>
    <p:extLst>
      <p:ext uri="{BB962C8B-B14F-4D97-AF65-F5344CB8AC3E}">
        <p14:creationId xmlns:p14="http://schemas.microsoft.com/office/powerpoint/2010/main" val="42469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CAC5F-3BE2-4DA6-90C7-CD900B65FF1B}" type="datetime1">
              <a:rPr lang="en-US" smtClean="0"/>
              <a:t>10/17/2023</a:t>
            </a:fld>
            <a:endParaRPr lang="en-US"/>
          </a:p>
        </p:txBody>
      </p:sp>
      <p:sp>
        <p:nvSpPr>
          <p:cNvPr id="4" name="Footer Placeholder 3"/>
          <p:cNvSpPr>
            <a:spLocks noGrp="1"/>
          </p:cNvSpPr>
          <p:nvPr>
            <p:ph type="ftr" sz="quarter" idx="11"/>
          </p:nvPr>
        </p:nvSpPr>
        <p:spPr/>
        <p:txBody>
          <a:bodyPr/>
          <a:lstStyle/>
          <a:p>
            <a:r>
              <a:rPr lang="en-US"/>
              <a:t>Graham, Innes-Weins &amp; Walker, 2023</a:t>
            </a:r>
          </a:p>
        </p:txBody>
      </p:sp>
      <p:sp>
        <p:nvSpPr>
          <p:cNvPr id="5" name="Slide Number Placeholder 4"/>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81350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7D23A-0313-4595-8D74-36AAB0F25154}" type="datetime1">
              <a:rPr lang="en-US" smtClean="0"/>
              <a:t>10/17/2023</a:t>
            </a:fld>
            <a:endParaRPr lang="en-US"/>
          </a:p>
        </p:txBody>
      </p:sp>
      <p:sp>
        <p:nvSpPr>
          <p:cNvPr id="3" name="Footer Placeholder 2"/>
          <p:cNvSpPr>
            <a:spLocks noGrp="1"/>
          </p:cNvSpPr>
          <p:nvPr>
            <p:ph type="ftr" sz="quarter" idx="11"/>
          </p:nvPr>
        </p:nvSpPr>
        <p:spPr/>
        <p:txBody>
          <a:bodyPr/>
          <a:lstStyle/>
          <a:p>
            <a:r>
              <a:rPr lang="en-US"/>
              <a:t>Graham, Innes-Weins &amp; Walker, 2023</a:t>
            </a:r>
          </a:p>
        </p:txBody>
      </p:sp>
      <p:sp>
        <p:nvSpPr>
          <p:cNvPr id="4" name="Slide Number Placeholder 3"/>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1467501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1A41D5-5FE0-4130-80C7-79727EEDDED7}" type="datetime1">
              <a:rPr lang="en-US" smtClean="0"/>
              <a:t>10/17/2023</a:t>
            </a:fld>
            <a:endParaRPr lang="en-US"/>
          </a:p>
        </p:txBody>
      </p:sp>
      <p:sp>
        <p:nvSpPr>
          <p:cNvPr id="6" name="Footer Placeholder 5"/>
          <p:cNvSpPr>
            <a:spLocks noGrp="1"/>
          </p:cNvSpPr>
          <p:nvPr>
            <p:ph type="ftr" sz="quarter" idx="11"/>
          </p:nvPr>
        </p:nvSpPr>
        <p:spPr/>
        <p:txBody>
          <a:bodyPr/>
          <a:lstStyle/>
          <a:p>
            <a:r>
              <a:rPr lang="en-US"/>
              <a:t>Graham, Innes-Weins &amp; Walker, 2023</a:t>
            </a:r>
          </a:p>
        </p:txBody>
      </p:sp>
      <p:sp>
        <p:nvSpPr>
          <p:cNvPr id="7" name="Slide Number Placeholder 6"/>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297204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8166EB-0F8D-4AA5-BDCA-CDC26F41EBF9}" type="datetime1">
              <a:rPr lang="en-US" smtClean="0"/>
              <a:t>10/17/2023</a:t>
            </a:fld>
            <a:endParaRPr lang="en-US"/>
          </a:p>
        </p:txBody>
      </p:sp>
      <p:sp>
        <p:nvSpPr>
          <p:cNvPr id="6" name="Footer Placeholder 5"/>
          <p:cNvSpPr>
            <a:spLocks noGrp="1"/>
          </p:cNvSpPr>
          <p:nvPr>
            <p:ph type="ftr" sz="quarter" idx="11"/>
          </p:nvPr>
        </p:nvSpPr>
        <p:spPr/>
        <p:txBody>
          <a:bodyPr/>
          <a:lstStyle/>
          <a:p>
            <a:r>
              <a:rPr lang="en-US"/>
              <a:t>Graham, Innes-Weins &amp; Walker, 2023</a:t>
            </a:r>
          </a:p>
        </p:txBody>
      </p:sp>
      <p:sp>
        <p:nvSpPr>
          <p:cNvPr id="7" name="Slide Number Placeholder 6"/>
          <p:cNvSpPr>
            <a:spLocks noGrp="1"/>
          </p:cNvSpPr>
          <p:nvPr>
            <p:ph type="sldNum" sz="quarter" idx="12"/>
          </p:nvPr>
        </p:nvSpPr>
        <p:spPr/>
        <p:txBody>
          <a:bodyPr/>
          <a:lstStyle/>
          <a:p>
            <a:fld id="{6CDA03E5-B40D-DA47-944B-FAB55832DEFE}" type="slidenum">
              <a:rPr lang="en-US" smtClean="0"/>
              <a:t>‹#›</a:t>
            </a:fld>
            <a:endParaRPr lang="en-US"/>
          </a:p>
        </p:txBody>
      </p:sp>
    </p:spTree>
    <p:extLst>
      <p:ext uri="{BB962C8B-B14F-4D97-AF65-F5344CB8AC3E}">
        <p14:creationId xmlns:p14="http://schemas.microsoft.com/office/powerpoint/2010/main" val="105409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0245A4-5ADC-45DD-ABC2-B9ACE27EFEF3}" type="datetime1">
              <a:rPr lang="en-US" smtClean="0"/>
              <a:t>10/17/2023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Graham, Innes-Weins &amp; Walker, 2023</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E27AEF-5EC3-452D-A923-D8683BAF44A6}" type="slidenum">
              <a:rPr lang="en-US" smtClean="0"/>
              <a:t>‹#›</a:t>
            </a:fld>
            <a:endParaRPr lang="en-US"/>
          </a:p>
        </p:txBody>
      </p:sp>
    </p:spTree>
    <p:extLst>
      <p:ext uri="{BB962C8B-B14F-4D97-AF65-F5344CB8AC3E}">
        <p14:creationId xmlns:p14="http://schemas.microsoft.com/office/powerpoint/2010/main" val="135345037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03" r:id="rId18"/>
    <p:sldLayoutId id="2147483804" r:id="rId19"/>
    <p:sldLayoutId id="2147483805" r:id="rId20"/>
    <p:sldLayoutId id="2147483806" r:id="rId21"/>
    <p:sldLayoutId id="2147483807" r:id="rId22"/>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ufl.pb.unizin.org/shelteranimalphysicalhealth/chapter/shelter-veterinarians-are-more-than-doctor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livingwellwithcopd.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nature.com/articles/s41533-017-0016-z/"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teriorhealth.ca/YourCare/PalliativeCare/Pages/WhatIsPalliative.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interiorhealth.ca/YourCare/PalliativeCare/Pages/WhatIsPalliative.aspx"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TEuSV_7gWA8?si=K-Ql_r8VOYjOP9a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451F-BC3D-9340-8A82-9E6B97A5D00F}"/>
              </a:ext>
            </a:extLst>
          </p:cNvPr>
          <p:cNvSpPr>
            <a:spLocks noGrp="1"/>
          </p:cNvSpPr>
          <p:nvPr>
            <p:ph type="ctrTitle"/>
          </p:nvPr>
        </p:nvSpPr>
        <p:spPr>
          <a:xfrm>
            <a:off x="1273289" y="5096927"/>
            <a:ext cx="8825658" cy="586380"/>
          </a:xfrm>
        </p:spPr>
        <p:txBody>
          <a:bodyPr>
            <a:normAutofit fontScale="90000"/>
          </a:bodyPr>
          <a:lstStyle/>
          <a:p>
            <a:pPr>
              <a:lnSpc>
                <a:spcPct val="90000"/>
              </a:lnSpc>
            </a:pPr>
            <a:r>
              <a:rPr lang="en-US" sz="3600" b="1" dirty="0">
                <a:latin typeface="Calibri" panose="020F0502020204030204" pitchFamily="34" charset="0"/>
                <a:cs typeface="Calibri" panose="020F0502020204030204" pitchFamily="34" charset="0"/>
              </a:rPr>
              <a:t>Patient Centered End of Life Care</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IPE Activity Preparation</a:t>
            </a:r>
          </a:p>
        </p:txBody>
      </p:sp>
      <p:sp>
        <p:nvSpPr>
          <p:cNvPr id="3" name="Subtitle 2">
            <a:extLst>
              <a:ext uri="{FF2B5EF4-FFF2-40B4-BE49-F238E27FC236}">
                <a16:creationId xmlns:a16="http://schemas.microsoft.com/office/drawing/2014/main" id="{B6886AB7-9CC7-3045-ABA4-FFDC19BC66AE}"/>
              </a:ext>
            </a:extLst>
          </p:cNvPr>
          <p:cNvSpPr>
            <a:spLocks noGrp="1"/>
          </p:cNvSpPr>
          <p:nvPr>
            <p:ph type="subTitle" idx="1"/>
          </p:nvPr>
        </p:nvSpPr>
        <p:spPr>
          <a:xfrm>
            <a:off x="1273289" y="5683307"/>
            <a:ext cx="8825658" cy="582020"/>
          </a:xfrm>
        </p:spPr>
        <p:txBody>
          <a:bodyPr>
            <a:normAutofit/>
          </a:bodyPr>
          <a:lstStyle/>
          <a:p>
            <a:r>
              <a:rPr lang="en-US" sz="1600" b="1" cap="none" dirty="0">
                <a:latin typeface="Calibri" panose="020F0502020204030204" pitchFamily="34" charset="0"/>
                <a:cs typeface="Calibri" panose="020F0502020204030204" pitchFamily="34" charset="0"/>
              </a:rPr>
              <a:t>BSCN</a:t>
            </a:r>
            <a:r>
              <a:rPr lang="en-US" sz="1600" b="1" dirty="0">
                <a:latin typeface="Calibri" panose="020F0502020204030204" pitchFamily="34" charset="0"/>
                <a:cs typeface="Calibri" panose="020F0502020204030204" pitchFamily="34" charset="0"/>
              </a:rPr>
              <a:t> &amp; RT IPE Activity 	Fall 2023</a:t>
            </a:r>
          </a:p>
          <a:p>
            <a:endParaRPr lang="en-US" sz="1600" dirty="0">
              <a:latin typeface="Calibri" panose="020F0502020204030204" pitchFamily="34" charset="0"/>
              <a:cs typeface="Calibri" panose="020F0502020204030204" pitchFamily="34" charset="0"/>
            </a:endParaRPr>
          </a:p>
        </p:txBody>
      </p:sp>
      <p:pic>
        <p:nvPicPr>
          <p:cNvPr id="8" name="Picture 7" descr="A group of people holding puzzle pieces&#10;&#10;Description automatically generated">
            <a:extLst>
              <a:ext uri="{FF2B5EF4-FFF2-40B4-BE49-F238E27FC236}">
                <a16:creationId xmlns:a16="http://schemas.microsoft.com/office/drawing/2014/main" id="{249AED6F-9877-5645-5071-B6C72856036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248" r="-1" b="21154"/>
          <a:stretch/>
        </p:blipFill>
        <p:spPr>
          <a:xfrm>
            <a:off x="1154953" y="471948"/>
            <a:ext cx="8825659" cy="4100059"/>
          </a:xfrm>
          <a:prstGeom prst="rect">
            <a:avLst/>
          </a:prstGeom>
          <a:effectLst>
            <a:outerShdw blurRad="50800" dist="50800" dir="5400000" algn="tl" rotWithShape="0">
              <a:srgbClr val="000000">
                <a:alpha val="43000"/>
              </a:srgbClr>
            </a:outerShdw>
          </a:effectLst>
        </p:spPr>
      </p:pic>
      <p:sp>
        <p:nvSpPr>
          <p:cNvPr id="9" name="TextBox 8">
            <a:extLst>
              <a:ext uri="{FF2B5EF4-FFF2-40B4-BE49-F238E27FC236}">
                <a16:creationId xmlns:a16="http://schemas.microsoft.com/office/drawing/2014/main" id="{9FC28D40-03AE-FD4A-D045-E7D0ACC092F9}"/>
              </a:ext>
            </a:extLst>
          </p:cNvPr>
          <p:cNvSpPr txBox="1"/>
          <p:nvPr/>
        </p:nvSpPr>
        <p:spPr>
          <a:xfrm>
            <a:off x="7551742" y="4371952"/>
            <a:ext cx="24288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ufl.pb.unizin.org/shelteranimalphysicalhealth/chapter/shelter-veterinarians-are-more-than-doctors/">
                  <a:extLst>
                    <a:ext uri="{A12FA001-AC4F-418D-AE19-62706E023703}">
                      <ahyp:hlinkClr xmlns:ahyp="http://schemas.microsoft.com/office/drawing/2018/hyperlinkcolor" val="tx"/>
                    </a:ext>
                  </a:extLst>
                </a:hlinkClick>
              </a:rPr>
              <a:t>This </a:t>
            </a:r>
            <a:r>
              <a:rPr lang="en-US" sz="700" dirty="0" err="1">
                <a:solidFill>
                  <a:srgbClr val="FFFFFF"/>
                </a:solidFill>
                <a:hlinkClick r:id="rId4" tooltip="https://ufl.pb.unizin.org/shelteranimalphysicalhealth/chapter/shelter-veterinarians-are-more-than-doctors/">
                  <a:extLst>
                    <a:ext uri="{A12FA001-AC4F-418D-AE19-62706E023703}">
                      <ahyp:hlinkClr xmlns:ahyp="http://schemas.microsoft.com/office/drawing/2018/hyperlinkcolor" val="tx"/>
                    </a:ext>
                  </a:extLst>
                </a:hlinkClick>
              </a:rPr>
              <a:t>Phoo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4" name="Footer Placeholder 3">
            <a:extLst>
              <a:ext uri="{FF2B5EF4-FFF2-40B4-BE49-F238E27FC236}">
                <a16:creationId xmlns:a16="http://schemas.microsoft.com/office/drawing/2014/main" id="{5C302E48-6A57-604C-DA07-517DDEBF5E63}"/>
              </a:ext>
            </a:extLst>
          </p:cNvPr>
          <p:cNvSpPr>
            <a:spLocks noGrp="1"/>
          </p:cNvSpPr>
          <p:nvPr>
            <p:ph type="ftr" sz="quarter" idx="11"/>
          </p:nvPr>
        </p:nvSpPr>
        <p:spPr/>
        <p:txBody>
          <a:bodyPr/>
          <a:lstStyle/>
          <a:p>
            <a:r>
              <a:rPr lang="en-US"/>
              <a:t>Graham, Innes-Wiens &amp; Walker, 2023</a:t>
            </a:r>
          </a:p>
        </p:txBody>
      </p:sp>
    </p:spTree>
    <p:extLst>
      <p:ext uri="{BB962C8B-B14F-4D97-AF65-F5344CB8AC3E}">
        <p14:creationId xmlns:p14="http://schemas.microsoft.com/office/powerpoint/2010/main" val="4281864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223662" y="973301"/>
            <a:ext cx="6938036" cy="735185"/>
          </a:xfrm>
        </p:spPr>
        <p:txBody>
          <a:bodyPr>
            <a:noAutofit/>
          </a:bodyPr>
          <a:lstStyle/>
          <a:p>
            <a:r>
              <a:rPr lang="en-US" sz="4000" b="1" dirty="0">
                <a:latin typeface="Calibri"/>
                <a:cs typeface="Calibri"/>
              </a:rPr>
              <a:t>What is required to definitively Diagnose COPD? </a:t>
            </a:r>
            <a:endParaRPr lang="en-US" sz="40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type="body" idx="1"/>
          </p:nvPr>
        </p:nvSpPr>
        <p:spPr/>
        <p:txBody>
          <a:bodyPr anchor="ctr">
            <a:normAutofit/>
          </a:bodyPr>
          <a:lstStyle/>
          <a:p>
            <a:pPr marL="457200" lvl="1" indent="0">
              <a:buNone/>
            </a:pPr>
            <a:endParaRPr lang="en-US" sz="2800" dirty="0"/>
          </a:p>
          <a:p>
            <a:pPr lvl="1">
              <a:buFont typeface="Wingdings" panose="05000000000000000000" pitchFamily="2" charset="2"/>
              <a:buChar char="§"/>
            </a:pPr>
            <a:endParaRPr lang="en-US" sz="2600" dirty="0"/>
          </a:p>
        </p:txBody>
      </p:sp>
      <p:sp>
        <p:nvSpPr>
          <p:cNvPr id="11" name="Text Placeholder 10">
            <a:extLst>
              <a:ext uri="{FF2B5EF4-FFF2-40B4-BE49-F238E27FC236}">
                <a16:creationId xmlns:a16="http://schemas.microsoft.com/office/drawing/2014/main" id="{8A5BC070-46C6-00D0-C522-4AE3573BE303}"/>
              </a:ext>
            </a:extLst>
          </p:cNvPr>
          <p:cNvSpPr>
            <a:spLocks noGrp="1"/>
          </p:cNvSpPr>
          <p:nvPr>
            <p:ph type="body" sz="half" idx="18"/>
          </p:nvPr>
        </p:nvSpPr>
        <p:spPr>
          <a:xfrm>
            <a:off x="9398191" y="4911995"/>
            <a:ext cx="2940050" cy="659189"/>
          </a:xfrm>
        </p:spPr>
        <p:txBody>
          <a:bodyPr>
            <a:normAutofit/>
          </a:bodyPr>
          <a:lstStyle/>
          <a:p>
            <a:r>
              <a:rPr lang="en-US" sz="2400" dirty="0"/>
              <a:t>3. </a:t>
            </a:r>
          </a:p>
        </p:txBody>
      </p:sp>
      <p:sp>
        <p:nvSpPr>
          <p:cNvPr id="7" name="Text Placeholder 6">
            <a:extLst>
              <a:ext uri="{FF2B5EF4-FFF2-40B4-BE49-F238E27FC236}">
                <a16:creationId xmlns:a16="http://schemas.microsoft.com/office/drawing/2014/main" id="{799ABACB-F041-8599-C516-FC8EBCA5BA64}"/>
              </a:ext>
            </a:extLst>
          </p:cNvPr>
          <p:cNvSpPr>
            <a:spLocks noGrp="1"/>
          </p:cNvSpPr>
          <p:nvPr>
            <p:ph type="body" sz="quarter" idx="3"/>
          </p:nvPr>
        </p:nvSpPr>
        <p:spPr>
          <a:xfrm>
            <a:off x="1654718" y="4911995"/>
            <a:ext cx="3050437" cy="458975"/>
          </a:xfrm>
        </p:spPr>
        <p:txBody>
          <a:bodyPr>
            <a:normAutofit/>
          </a:bodyPr>
          <a:lstStyle/>
          <a:p>
            <a:r>
              <a:rPr lang="en-US" sz="2400" dirty="0"/>
              <a:t>1. </a:t>
            </a:r>
          </a:p>
        </p:txBody>
      </p:sp>
      <p:sp>
        <p:nvSpPr>
          <p:cNvPr id="8" name="Text Placeholder 7">
            <a:extLst>
              <a:ext uri="{FF2B5EF4-FFF2-40B4-BE49-F238E27FC236}">
                <a16:creationId xmlns:a16="http://schemas.microsoft.com/office/drawing/2014/main" id="{26744368-13AE-CBB0-EB35-FB91715FB23D}"/>
              </a:ext>
            </a:extLst>
          </p:cNvPr>
          <p:cNvSpPr>
            <a:spLocks noGrp="1"/>
          </p:cNvSpPr>
          <p:nvPr>
            <p:ph type="body" sz="quarter" idx="13"/>
          </p:nvPr>
        </p:nvSpPr>
        <p:spPr>
          <a:xfrm>
            <a:off x="5860349" y="4821123"/>
            <a:ext cx="2932113" cy="576262"/>
          </a:xfrm>
        </p:spPr>
        <p:txBody>
          <a:bodyPr>
            <a:normAutofit/>
          </a:bodyPr>
          <a:lstStyle/>
          <a:p>
            <a:r>
              <a:rPr lang="en-US" sz="2400" dirty="0"/>
              <a:t>2. </a:t>
            </a:r>
          </a:p>
        </p:txBody>
      </p:sp>
      <p:pic>
        <p:nvPicPr>
          <p:cNvPr id="9" name="Picture 7" descr="Image result for spirometry">
            <a:extLst>
              <a:ext uri="{FF2B5EF4-FFF2-40B4-BE49-F238E27FC236}">
                <a16:creationId xmlns:a16="http://schemas.microsoft.com/office/drawing/2014/main" id="{92A4351F-625D-474F-B60B-587DDE31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56" y="2508038"/>
            <a:ext cx="3104864" cy="236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atient History: The Integral Part Of The Medical Report | by ITCube BPO |  Medium">
            <a:extLst>
              <a:ext uri="{FF2B5EF4-FFF2-40B4-BE49-F238E27FC236}">
                <a16:creationId xmlns:a16="http://schemas.microsoft.com/office/drawing/2014/main" id="{8E7D3AB2-A82D-4A0F-9168-B7AB27610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155" y="2508038"/>
            <a:ext cx="2781689" cy="23634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hat is COPD?">
            <a:extLst>
              <a:ext uri="{FF2B5EF4-FFF2-40B4-BE49-F238E27FC236}">
                <a16:creationId xmlns:a16="http://schemas.microsoft.com/office/drawing/2014/main" id="{95CE866D-DA51-4413-BB8C-34A0043E66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96" t="2606" r="36705" b="14310"/>
          <a:stretch/>
        </p:blipFill>
        <p:spPr bwMode="auto">
          <a:xfrm>
            <a:off x="8252182" y="2508038"/>
            <a:ext cx="2781689" cy="236475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52210D6-54B5-2D52-9E4D-8A437DB681B6}"/>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3567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Five Smart Low-Impact Exercises for People with COPD">
            <a:extLst>
              <a:ext uri="{FF2B5EF4-FFF2-40B4-BE49-F238E27FC236}">
                <a16:creationId xmlns:a16="http://schemas.microsoft.com/office/drawing/2014/main" id="{9D085451-38C3-AE61-68D1-C869E1AB7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89" r="16099"/>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7FA58E-E732-6C4F-B679-4A1FB6CFE743}"/>
              </a:ext>
            </a:extLst>
          </p:cNvPr>
          <p:cNvSpPr>
            <a:spLocks noGrp="1"/>
          </p:cNvSpPr>
          <p:nvPr>
            <p:ph type="title"/>
          </p:nvPr>
        </p:nvSpPr>
        <p:spPr>
          <a:xfrm>
            <a:off x="677333" y="609600"/>
            <a:ext cx="3851123" cy="1320800"/>
          </a:xfrm>
        </p:spPr>
        <p:txBody>
          <a:bodyPr>
            <a:normAutofit/>
          </a:bodyPr>
          <a:lstStyle/>
          <a:p>
            <a:r>
              <a:rPr lang="en-US" b="1">
                <a:latin typeface="+mn-lt"/>
              </a:rPr>
              <a:t>COPD Diagnosis – now what?</a:t>
            </a:r>
          </a:p>
        </p:txBody>
      </p:sp>
      <p:sp>
        <p:nvSpPr>
          <p:cNvPr id="3" name="Content Placeholder 2">
            <a:extLst>
              <a:ext uri="{FF2B5EF4-FFF2-40B4-BE49-F238E27FC236}">
                <a16:creationId xmlns:a16="http://schemas.microsoft.com/office/drawing/2014/main" id="{A03D8807-775B-A04F-B722-C0205423FC4A}"/>
              </a:ext>
            </a:extLst>
          </p:cNvPr>
          <p:cNvSpPr>
            <a:spLocks noGrp="1"/>
          </p:cNvSpPr>
          <p:nvPr>
            <p:ph idx="1"/>
          </p:nvPr>
        </p:nvSpPr>
        <p:spPr>
          <a:xfrm>
            <a:off x="677334" y="2160589"/>
            <a:ext cx="3851122" cy="3880773"/>
          </a:xfrm>
        </p:spPr>
        <p:txBody>
          <a:bodyPr>
            <a:normAutofit/>
          </a:bodyPr>
          <a:lstStyle/>
          <a:p>
            <a:pPr marL="0" indent="0">
              <a:buNone/>
            </a:pPr>
            <a:r>
              <a:rPr lang="en-US" b="1"/>
              <a:t>COPD management and treatment goals: </a:t>
            </a:r>
          </a:p>
          <a:p>
            <a:pPr>
              <a:buFont typeface="Wingdings" panose="05000000000000000000" pitchFamily="2" charset="2"/>
              <a:buChar char="ü"/>
            </a:pPr>
            <a:r>
              <a:rPr lang="en-US"/>
              <a:t>Slow disease progression</a:t>
            </a:r>
          </a:p>
          <a:p>
            <a:pPr>
              <a:buFont typeface="Wingdings" panose="05000000000000000000" pitchFamily="2" charset="2"/>
              <a:buChar char="ü"/>
            </a:pPr>
            <a:r>
              <a:rPr lang="en-US"/>
              <a:t>Reduce disease burden </a:t>
            </a:r>
          </a:p>
          <a:p>
            <a:pPr>
              <a:buFont typeface="Wingdings" panose="05000000000000000000" pitchFamily="2" charset="2"/>
              <a:buChar char="ü"/>
            </a:pPr>
            <a:r>
              <a:rPr lang="en-US"/>
              <a:t>Manage symptoms</a:t>
            </a:r>
          </a:p>
          <a:p>
            <a:pPr>
              <a:buFont typeface="Wingdings" panose="05000000000000000000" pitchFamily="2" charset="2"/>
              <a:buChar char="ü"/>
            </a:pPr>
            <a:r>
              <a:rPr lang="en-US"/>
              <a:t>Improve function and health</a:t>
            </a:r>
          </a:p>
          <a:p>
            <a:pPr>
              <a:buFont typeface="Wingdings" panose="05000000000000000000" pitchFamily="2" charset="2"/>
              <a:buChar char="ü"/>
            </a:pPr>
            <a:r>
              <a:rPr lang="en-US"/>
              <a:t>Reduce and Rx exacerbations </a:t>
            </a:r>
          </a:p>
          <a:p>
            <a:pPr>
              <a:buFont typeface="Wingdings" panose="05000000000000000000" pitchFamily="2" charset="2"/>
              <a:buChar char="ü"/>
            </a:pPr>
            <a:r>
              <a:rPr lang="en-US"/>
              <a:t>Reduce morbidity and early mortality </a:t>
            </a:r>
          </a:p>
          <a:p>
            <a:pPr>
              <a:buFont typeface="Wingdings" panose="05000000000000000000" pitchFamily="2" charset="2"/>
              <a:buChar char="ü"/>
            </a:pPr>
            <a:r>
              <a:rPr lang="en-US"/>
              <a:t>Improve quality of life </a:t>
            </a:r>
          </a:p>
        </p:txBody>
      </p:sp>
      <p:cxnSp>
        <p:nvCxnSpPr>
          <p:cNvPr id="7175" name="Straight Connector 717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77" name="Straight Connector 717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17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8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19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03D3868E-F281-24E4-2EE2-47ABA749E15C}"/>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3132683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789014" y="1076446"/>
            <a:ext cx="5212447" cy="998110"/>
          </a:xfrm>
        </p:spPr>
        <p:txBody>
          <a:bodyPr>
            <a:noAutofit/>
          </a:bodyPr>
          <a:lstStyle/>
          <a:p>
            <a:r>
              <a:rPr lang="en-US" sz="4400" b="1" dirty="0">
                <a:latin typeface="Calibri" panose="020F0502020204030204" pitchFamily="34" charset="0"/>
                <a:cs typeface="Calibri" panose="020F0502020204030204" pitchFamily="34" charset="0"/>
              </a:rPr>
              <a:t>Self Management</a:t>
            </a: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625969" y="2589612"/>
            <a:ext cx="3726685" cy="5074958"/>
          </a:xfrm>
        </p:spPr>
        <p:txBody>
          <a:bodyPr>
            <a:normAutofit/>
          </a:bodyPr>
          <a:lstStyle/>
          <a:p>
            <a:pPr marL="0" indent="0">
              <a:buNone/>
            </a:pPr>
            <a:endParaRPr lang="en-US" sz="2600" dirty="0"/>
          </a:p>
          <a:p>
            <a:pPr marL="457200" lvl="1" indent="0">
              <a:buNone/>
            </a:pPr>
            <a:endParaRPr lang="en-US" sz="2200" dirty="0">
              <a:latin typeface="Calibri" panose="020F0502020204030204" pitchFamily="34" charset="0"/>
              <a:cs typeface="Calibri" panose="020F0502020204030204" pitchFamily="34" charset="0"/>
            </a:endParaRPr>
          </a:p>
          <a:p>
            <a:pPr marL="0" indent="0">
              <a:buNone/>
            </a:pPr>
            <a:endParaRPr lang="en-US" sz="3600" dirty="0">
              <a:latin typeface="Calibri" panose="020F0502020204030204" pitchFamily="34" charset="0"/>
              <a:cs typeface="Calibri" panose="020F0502020204030204" pitchFamily="34" charset="0"/>
            </a:endParaRPr>
          </a:p>
        </p:txBody>
      </p:sp>
      <p:sp>
        <p:nvSpPr>
          <p:cNvPr id="6" name="AutoShape 6" descr="https://mail.google.com/mail/u/0?ui=2&amp;ik=f442caf0cc&amp;attid=0.1.1&amp;permmsgid=msg-f:1678480100590188811&amp;th=174b28c22e3d790b&amp;view=fimg&amp;sz=s0-l75-ft&amp;attbid=ANGjdJ8K2KlUHfghN7tEtEYEgHCAvKcCtHXBRr6YQINFGpRh0REQxLmLfBoAXAz6nKR9_sA_MOWMngO83pfwk8I7aMVzYOrYX2HnQIWIGJfpR20I6fPfy3eQgYGrWRM&amp;disp=emb">
            <a:extLst>
              <a:ext uri="{FF2B5EF4-FFF2-40B4-BE49-F238E27FC236}">
                <a16:creationId xmlns:a16="http://schemas.microsoft.com/office/drawing/2014/main" id="{CC245657-4766-4C12-AC2F-9B234BA6F4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4" descr="Pulmonary Rehabilitation End Stage Copd - Hirup x">
            <a:extLst>
              <a:ext uri="{FF2B5EF4-FFF2-40B4-BE49-F238E27FC236}">
                <a16:creationId xmlns:a16="http://schemas.microsoft.com/office/drawing/2014/main" id="{40D46E2D-7D2B-441E-9B14-F5F66E6B6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073" y="676766"/>
            <a:ext cx="3816431" cy="55044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BC8A03-D8B9-45EC-B38E-3A8F11DACC26}"/>
              </a:ext>
            </a:extLst>
          </p:cNvPr>
          <p:cNvSpPr/>
          <p:nvPr/>
        </p:nvSpPr>
        <p:spPr>
          <a:xfrm>
            <a:off x="1003755" y="2026250"/>
            <a:ext cx="4332103" cy="3416320"/>
          </a:xfrm>
          <a:prstGeom prst="rect">
            <a:avLst/>
          </a:prstGeom>
        </p:spPr>
        <p:txBody>
          <a:bodyPr wrap="square">
            <a:spAutoFit/>
          </a:bodyPr>
          <a:lstStyle/>
          <a:p>
            <a:pPr marL="457200" indent="-457200">
              <a:buFont typeface="Arial" panose="020B0604020202020204" pitchFamily="34" charset="0"/>
              <a:buChar char="•"/>
            </a:pPr>
            <a:r>
              <a:rPr lang="en-US" altLang="en-US" sz="2800" dirty="0">
                <a:solidFill>
                  <a:schemeClr val="tx1">
                    <a:lumMod val="75000"/>
                    <a:lumOff val="25000"/>
                  </a:schemeClr>
                </a:solidFill>
              </a:rPr>
              <a:t>What is it? </a:t>
            </a:r>
          </a:p>
          <a:p>
            <a:pPr marL="457200" indent="-457200">
              <a:buFont typeface="Arial" panose="020B0604020202020204" pitchFamily="34" charset="0"/>
              <a:buChar char="•"/>
            </a:pPr>
            <a:r>
              <a:rPr lang="en-US" altLang="en-US" sz="2800" dirty="0">
                <a:solidFill>
                  <a:schemeClr val="tx1">
                    <a:lumMod val="75000"/>
                    <a:lumOff val="25000"/>
                  </a:schemeClr>
                </a:solidFill>
              </a:rPr>
              <a:t>Goals</a:t>
            </a:r>
          </a:p>
          <a:p>
            <a:pPr marL="914400" lvl="1" indent="-457200">
              <a:buFont typeface="Arial" panose="020B0604020202020204" pitchFamily="34" charset="0"/>
              <a:buChar char="•"/>
            </a:pPr>
            <a:r>
              <a:rPr lang="en-US" sz="2800" dirty="0">
                <a:solidFill>
                  <a:schemeClr val="tx1">
                    <a:lumMod val="75000"/>
                    <a:lumOff val="25000"/>
                  </a:schemeClr>
                </a:solidFill>
              </a:rPr>
              <a:t>↑ independence</a:t>
            </a:r>
          </a:p>
          <a:p>
            <a:pPr marL="914400" lvl="1" indent="-457200">
              <a:buFont typeface="Arial" panose="020B0604020202020204" pitchFamily="34" charset="0"/>
              <a:buChar char="•"/>
            </a:pPr>
            <a:r>
              <a:rPr lang="en-US" sz="2800" dirty="0">
                <a:solidFill>
                  <a:schemeClr val="tx1">
                    <a:lumMod val="75000"/>
                    <a:lumOff val="25000"/>
                  </a:schemeClr>
                </a:solidFill>
              </a:rPr>
              <a:t>Pt is part of care team </a:t>
            </a:r>
          </a:p>
          <a:p>
            <a:pPr marL="914400" lvl="1" indent="-457200">
              <a:buFont typeface="Arial" panose="020B0604020202020204" pitchFamily="34" charset="0"/>
              <a:buChar char="•"/>
            </a:pPr>
            <a:r>
              <a:rPr lang="en-US" sz="2800" dirty="0">
                <a:solidFill>
                  <a:schemeClr val="tx1">
                    <a:lumMod val="75000"/>
                    <a:lumOff val="25000"/>
                  </a:schemeClr>
                </a:solidFill>
              </a:rPr>
              <a:t>Reduced reliance on resources</a:t>
            </a:r>
          </a:p>
          <a:p>
            <a:pPr marL="914400" lvl="1" indent="-457200">
              <a:buFont typeface="Arial" panose="020B0604020202020204" pitchFamily="34" charset="0"/>
              <a:buChar char="•"/>
            </a:pPr>
            <a:r>
              <a:rPr lang="en-US" sz="2800" dirty="0">
                <a:solidFill>
                  <a:schemeClr val="tx1">
                    <a:lumMod val="75000"/>
                    <a:lumOff val="25000"/>
                  </a:schemeClr>
                </a:solidFill>
              </a:rPr>
              <a:t>Improved QOL</a:t>
            </a:r>
          </a:p>
          <a:p>
            <a:r>
              <a:rPr lang="en-US" sz="2000" dirty="0">
                <a:hlinkClick r:id="rId4"/>
              </a:rPr>
              <a:t>https://www.livingwellwithcopd.com/</a:t>
            </a:r>
            <a:r>
              <a:rPr lang="en-US" sz="2000" dirty="0"/>
              <a:t> </a:t>
            </a:r>
          </a:p>
        </p:txBody>
      </p:sp>
      <p:sp>
        <p:nvSpPr>
          <p:cNvPr id="5" name="Footer Placeholder 4">
            <a:extLst>
              <a:ext uri="{FF2B5EF4-FFF2-40B4-BE49-F238E27FC236}">
                <a16:creationId xmlns:a16="http://schemas.microsoft.com/office/drawing/2014/main" id="{021AAE40-558B-F775-A55C-D84054D63FA7}"/>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631437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5"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6" name="Isosceles Triangle 35">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7"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8"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9"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0" name="Isosceles Triangle 39">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1" name="Isosceles Triangle 40">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useBgFill="1">
        <p:nvSpPr>
          <p:cNvPr id="43" name="Rectangle 42">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BAB536-1CB5-379D-8EEF-1062B71B668F}"/>
              </a:ext>
            </a:extLst>
          </p:cNvPr>
          <p:cNvSpPr>
            <a:spLocks noGrp="1"/>
          </p:cNvSpPr>
          <p:nvPr>
            <p:ph type="title"/>
          </p:nvPr>
        </p:nvSpPr>
        <p:spPr>
          <a:xfrm>
            <a:off x="1043950" y="1179151"/>
            <a:ext cx="3300646" cy="4463889"/>
          </a:xfrm>
        </p:spPr>
        <p:txBody>
          <a:bodyPr vert="horz" lIns="91440" tIns="45720" rIns="91440" bIns="45720" rtlCol="0" anchor="ctr">
            <a:normAutofit/>
          </a:bodyPr>
          <a:lstStyle/>
          <a:p>
            <a:r>
              <a:rPr lang="en-US" dirty="0"/>
              <a:t>Who are successful “Self-managers” of Chronic Disease?</a:t>
            </a:r>
            <a:endParaRPr lang="en-US"/>
          </a:p>
        </p:txBody>
      </p:sp>
      <p:sp>
        <p:nvSpPr>
          <p:cNvPr id="45" name="Isosceles Triangle 44">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cxnSp>
        <p:nvCxnSpPr>
          <p:cNvPr id="47" name="Straight Connector 46">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9131EE-DFE1-30E7-A148-536E2063DA16}"/>
              </a:ext>
            </a:extLst>
          </p:cNvPr>
          <p:cNvSpPr/>
          <p:nvPr/>
        </p:nvSpPr>
        <p:spPr>
          <a:xfrm>
            <a:off x="4868864" y="541010"/>
            <a:ext cx="6341016" cy="5555848"/>
          </a:xfrm>
          <a:prstGeom prst="rect">
            <a:avLst/>
          </a:prstGeom>
        </p:spPr>
        <p:txBody>
          <a:bodyPr vert="horz" lIns="91440" tIns="45720" rIns="91440" bIns="45720" rtlCol="0" anchor="ctr">
            <a:normAutofit/>
          </a:bodyPr>
          <a:lstStyle/>
          <a:p>
            <a:pPr lvl="0">
              <a:lnSpc>
                <a:spcPct val="90000"/>
              </a:lnSpc>
              <a:spcBef>
                <a:spcPts val="1000"/>
              </a:spcBef>
              <a:buClr>
                <a:schemeClr val="accent1"/>
              </a:buClr>
              <a:buSzPct val="80000"/>
            </a:pPr>
            <a:r>
              <a:rPr lang="en-US" sz="2400" b="1" dirty="0">
                <a:solidFill>
                  <a:schemeClr val="tx1">
                    <a:lumMod val="75000"/>
                    <a:lumOff val="25000"/>
                  </a:schemeClr>
                </a:solidFill>
              </a:rPr>
              <a:t>Successful self-managers</a:t>
            </a:r>
          </a:p>
          <a:p>
            <a:pPr lvl="0">
              <a:lnSpc>
                <a:spcPct val="90000"/>
              </a:lnSpc>
              <a:spcBef>
                <a:spcPts val="1000"/>
              </a:spcBef>
              <a:buClr>
                <a:schemeClr val="accent1"/>
              </a:buClr>
              <a:buSzPct val="80000"/>
              <a:buFont typeface="Wingdings 3" charset="2"/>
              <a:buChar char=""/>
            </a:pPr>
            <a:endParaRPr lang="en-US" dirty="0">
              <a:solidFill>
                <a:schemeClr val="bg2">
                  <a:lumMod val="25000"/>
                </a:schemeClr>
              </a:solidFill>
            </a:endParaRP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Are knowledgeable about condition and how to improve their quality of life</a:t>
            </a:r>
          </a:p>
          <a:p>
            <a:pPr>
              <a:lnSpc>
                <a:spcPct val="90000"/>
              </a:lnSpc>
              <a:spcBef>
                <a:spcPts val="1000"/>
              </a:spcBef>
              <a:buClr>
                <a:schemeClr val="accent1"/>
              </a:buClr>
              <a:buSzPct val="80000"/>
              <a:buFont typeface="Wingdings 3" charset="2"/>
              <a:buChar char=""/>
            </a:pPr>
            <a:r>
              <a:rPr lang="en-US" dirty="0">
                <a:solidFill>
                  <a:schemeClr val="bg2">
                    <a:lumMod val="25000"/>
                  </a:schemeClr>
                </a:solidFill>
              </a:rPr>
              <a:t>  motivated, prioritize self-care and have high self-efficacy </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Follow a personal care plan developed in partnership with their HCP</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Are active in personal decision-making and are ready to change health habits</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Monitor and manage symptoms and can problem-solve their management</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Are supported by family, friends and/or peers</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Adopt lifestyles that promote health</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Have access to support services and ability to use them.</a:t>
            </a:r>
          </a:p>
          <a:p>
            <a:pPr lvl="0">
              <a:lnSpc>
                <a:spcPct val="90000"/>
              </a:lnSpc>
              <a:spcBef>
                <a:spcPts val="1000"/>
              </a:spcBef>
              <a:buClr>
                <a:schemeClr val="accent1"/>
              </a:buClr>
              <a:buSzPct val="80000"/>
              <a:buFont typeface="Wingdings 3" charset="2"/>
              <a:buChar char=""/>
            </a:pPr>
            <a:r>
              <a:rPr lang="en-US" dirty="0">
                <a:solidFill>
                  <a:schemeClr val="bg2">
                    <a:lumMod val="25000"/>
                  </a:schemeClr>
                </a:solidFill>
              </a:rPr>
              <a:t> Have primary care providers</a:t>
            </a:r>
          </a:p>
        </p:txBody>
      </p:sp>
      <p:sp>
        <p:nvSpPr>
          <p:cNvPr id="49" name="Isosceles Triangle 48">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8F1FE388-411A-792F-C91F-2D758B827835}"/>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1308428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716127" y="806914"/>
            <a:ext cx="9468169" cy="1622321"/>
          </a:xfrm>
        </p:spPr>
        <p:txBody>
          <a:bodyPr>
            <a:noAutofit/>
          </a:bodyPr>
          <a:lstStyle/>
          <a:p>
            <a:r>
              <a:rPr lang="en-US" sz="4000" b="1" dirty="0">
                <a:latin typeface="Calibri" panose="020F0502020204030204" pitchFamily="34" charset="0"/>
                <a:cs typeface="Calibri" panose="020F0502020204030204" pitchFamily="34" charset="0"/>
              </a:rPr>
              <a:t>Key Areas of Self-Management of COPD</a:t>
            </a:r>
            <a:br>
              <a:rPr lang="en-US" sz="4000" b="1" dirty="0">
                <a:latin typeface="Calibri" panose="020F0502020204030204" pitchFamily="34" charset="0"/>
                <a:cs typeface="Calibri" panose="020F0502020204030204" pitchFamily="34" charset="0"/>
              </a:rPr>
            </a:br>
            <a:endParaRPr lang="en-US" sz="40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625969" y="2589612"/>
            <a:ext cx="3726685" cy="5074958"/>
          </a:xfrm>
        </p:spPr>
        <p:txBody>
          <a:bodyPr>
            <a:normAutofit/>
          </a:bodyPr>
          <a:lstStyle/>
          <a:p>
            <a:pPr marL="0" indent="0">
              <a:buNone/>
            </a:pPr>
            <a:endParaRPr lang="en-US" sz="2600" dirty="0"/>
          </a:p>
          <a:p>
            <a:pPr marL="457200" lvl="1" indent="0">
              <a:buNone/>
            </a:pPr>
            <a:endParaRPr lang="en-US" sz="2200" dirty="0">
              <a:latin typeface="Calibri" panose="020F0502020204030204" pitchFamily="34" charset="0"/>
              <a:cs typeface="Calibri" panose="020F0502020204030204" pitchFamily="34" charset="0"/>
            </a:endParaRPr>
          </a:p>
          <a:p>
            <a:pPr marL="0" indent="0">
              <a:buNone/>
            </a:pPr>
            <a:endParaRPr lang="en-US" sz="3600" dirty="0">
              <a:latin typeface="Calibri" panose="020F0502020204030204" pitchFamily="34" charset="0"/>
              <a:cs typeface="Calibri" panose="020F0502020204030204" pitchFamily="34" charset="0"/>
            </a:endParaRPr>
          </a:p>
        </p:txBody>
      </p:sp>
      <p:sp>
        <p:nvSpPr>
          <p:cNvPr id="6" name="AutoShape 6" descr="https://mail.google.com/mail/u/0?ui=2&amp;ik=f442caf0cc&amp;attid=0.1.1&amp;permmsgid=msg-f:1678480100590188811&amp;th=174b28c22e3d790b&amp;view=fimg&amp;sz=s0-l75-ft&amp;attbid=ANGjdJ8K2KlUHfghN7tEtEYEgHCAvKcCtHXBRr6YQINFGpRh0REQxLmLfBoAXAz6nKR9_sA_MOWMngO83pfwk8I7aMVzYOrYX2HnQIWIGJfpR20I6fPfy3eQgYGrWRM&amp;disp=emb">
            <a:extLst>
              <a:ext uri="{FF2B5EF4-FFF2-40B4-BE49-F238E27FC236}">
                <a16:creationId xmlns:a16="http://schemas.microsoft.com/office/drawing/2014/main" id="{CC245657-4766-4C12-AC2F-9B234BA6F4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a:extLst>
              <a:ext uri="{FF2B5EF4-FFF2-40B4-BE49-F238E27FC236}">
                <a16:creationId xmlns:a16="http://schemas.microsoft.com/office/drawing/2014/main" id="{5DBC8A03-D8B9-45EC-B38E-3A8F11DACC26}"/>
              </a:ext>
            </a:extLst>
          </p:cNvPr>
          <p:cNvSpPr/>
          <p:nvPr/>
        </p:nvSpPr>
        <p:spPr>
          <a:xfrm>
            <a:off x="329404" y="1833669"/>
            <a:ext cx="5918996" cy="4031873"/>
          </a:xfrm>
          <a:prstGeom prst="rect">
            <a:avLst/>
          </a:prstGeom>
        </p:spPr>
        <p:txBody>
          <a:bodyPr wrap="square">
            <a:spAutoFit/>
          </a:bodyPr>
          <a:lstStyle/>
          <a:p>
            <a:pPr marL="800100" lvl="1" indent="-342900">
              <a:buFont typeface="Arial" panose="020B0604020202020204" pitchFamily="34" charset="0"/>
              <a:buChar char="•"/>
            </a:pPr>
            <a:r>
              <a:rPr lang="en-US" altLang="en-US" sz="2800" dirty="0">
                <a:solidFill>
                  <a:schemeClr val="tx1">
                    <a:lumMod val="75000"/>
                    <a:lumOff val="25000"/>
                  </a:schemeClr>
                </a:solidFill>
              </a:rPr>
              <a:t>Skills Mastery </a:t>
            </a:r>
          </a:p>
          <a:p>
            <a:pPr marL="1257300" lvl="2" indent="-342900">
              <a:buFont typeface="Arial" panose="020B0604020202020204" pitchFamily="34" charset="0"/>
              <a:buChar char="•"/>
            </a:pPr>
            <a:r>
              <a:rPr lang="en-US" altLang="en-US" sz="2400" dirty="0">
                <a:solidFill>
                  <a:schemeClr val="tx1">
                    <a:lumMod val="75000"/>
                    <a:lumOff val="25000"/>
                  </a:schemeClr>
                </a:solidFill>
              </a:rPr>
              <a:t>Device teaching </a:t>
            </a:r>
          </a:p>
          <a:p>
            <a:pPr marL="1257300" lvl="2" indent="-342900">
              <a:buFont typeface="Arial" panose="020B0604020202020204" pitchFamily="34" charset="0"/>
              <a:buChar char="•"/>
            </a:pPr>
            <a:r>
              <a:rPr lang="en-US" altLang="en-US" sz="2400" dirty="0">
                <a:solidFill>
                  <a:schemeClr val="tx1">
                    <a:lumMod val="75000"/>
                    <a:lumOff val="25000"/>
                  </a:schemeClr>
                </a:solidFill>
              </a:rPr>
              <a:t>&gt;90% make errors w/ MDI + spacer</a:t>
            </a:r>
            <a:r>
              <a:rPr lang="en-US" altLang="en-US" sz="2400" baseline="30000" dirty="0">
                <a:solidFill>
                  <a:schemeClr val="tx1">
                    <a:lumMod val="75000"/>
                    <a:lumOff val="25000"/>
                  </a:schemeClr>
                </a:solidFill>
              </a:rPr>
              <a:t>1</a:t>
            </a:r>
            <a:endParaRPr lang="en-US" altLang="en-US" sz="2400" dirty="0">
              <a:solidFill>
                <a:schemeClr val="tx1">
                  <a:lumMod val="75000"/>
                  <a:lumOff val="25000"/>
                </a:schemeClr>
              </a:solidFill>
            </a:endParaRPr>
          </a:p>
          <a:p>
            <a:pPr marL="800100" lvl="1" indent="-342900">
              <a:buFont typeface="Arial" panose="020B0604020202020204" pitchFamily="34" charset="0"/>
              <a:buChar char="•"/>
            </a:pPr>
            <a:r>
              <a:rPr lang="en-US" altLang="en-US" sz="2800" dirty="0">
                <a:solidFill>
                  <a:schemeClr val="tx1">
                    <a:lumMod val="75000"/>
                    <a:lumOff val="25000"/>
                  </a:schemeClr>
                </a:solidFill>
              </a:rPr>
              <a:t>Goal Setting </a:t>
            </a:r>
          </a:p>
          <a:p>
            <a:pPr marL="800100" lvl="1" indent="-342900">
              <a:buFont typeface="Arial" panose="020B0604020202020204" pitchFamily="34" charset="0"/>
              <a:buChar char="•"/>
            </a:pPr>
            <a:r>
              <a:rPr lang="en-US" altLang="en-US" sz="2800" dirty="0">
                <a:solidFill>
                  <a:schemeClr val="tx1">
                    <a:lumMod val="75000"/>
                    <a:lumOff val="25000"/>
                  </a:schemeClr>
                </a:solidFill>
              </a:rPr>
              <a:t>Problem Solving </a:t>
            </a:r>
          </a:p>
          <a:p>
            <a:pPr marL="800100" lvl="1" indent="-342900">
              <a:buFont typeface="Arial" panose="020B0604020202020204" pitchFamily="34" charset="0"/>
              <a:buChar char="•"/>
            </a:pPr>
            <a:r>
              <a:rPr lang="en-US" altLang="en-US" sz="2800" dirty="0">
                <a:solidFill>
                  <a:schemeClr val="tx1">
                    <a:lumMod val="75000"/>
                    <a:lumOff val="25000"/>
                  </a:schemeClr>
                </a:solidFill>
              </a:rPr>
              <a:t>Resource Utilization </a:t>
            </a:r>
          </a:p>
          <a:p>
            <a:pPr marL="1257300" lvl="2" indent="-342900">
              <a:buFont typeface="Arial" panose="020B0604020202020204" pitchFamily="34" charset="0"/>
              <a:buChar char="•"/>
            </a:pPr>
            <a:r>
              <a:rPr lang="en-US" altLang="en-US" sz="2400" dirty="0">
                <a:solidFill>
                  <a:schemeClr val="tx1">
                    <a:lumMod val="75000"/>
                    <a:lumOff val="25000"/>
                  </a:schemeClr>
                </a:solidFill>
              </a:rPr>
              <a:t>Referrals</a:t>
            </a:r>
          </a:p>
          <a:p>
            <a:pPr marL="1257300" lvl="2" indent="-342900">
              <a:buFont typeface="Arial" panose="020B0604020202020204" pitchFamily="34" charset="0"/>
              <a:buChar char="•"/>
            </a:pPr>
            <a:r>
              <a:rPr lang="en-US" altLang="en-US" sz="2400" dirty="0">
                <a:solidFill>
                  <a:schemeClr val="tx1">
                    <a:lumMod val="75000"/>
                    <a:lumOff val="25000"/>
                  </a:schemeClr>
                </a:solidFill>
              </a:rPr>
              <a:t>Educational resources</a:t>
            </a:r>
          </a:p>
          <a:p>
            <a:pPr marL="800100" lvl="1" indent="-342900">
              <a:buFont typeface="Arial" panose="020B0604020202020204" pitchFamily="34" charset="0"/>
              <a:buChar char="•"/>
            </a:pPr>
            <a:r>
              <a:rPr lang="en-US" altLang="en-US" sz="2800" dirty="0">
                <a:solidFill>
                  <a:schemeClr val="tx1">
                    <a:lumMod val="75000"/>
                    <a:lumOff val="25000"/>
                  </a:schemeClr>
                </a:solidFill>
              </a:rPr>
              <a:t>Taking Action</a:t>
            </a:r>
          </a:p>
          <a:p>
            <a:pPr marL="342900" indent="-342900">
              <a:buFont typeface="Arial" panose="020B0604020202020204" pitchFamily="34" charset="0"/>
              <a:buChar char="•"/>
            </a:pPr>
            <a:endParaRPr lang="en-US" sz="2000" dirty="0"/>
          </a:p>
        </p:txBody>
      </p:sp>
      <p:pic>
        <p:nvPicPr>
          <p:cNvPr id="18438" name="Picture 6" descr="Inhaler Technique Education in Hospitalized Patients: What Works?">
            <a:extLst>
              <a:ext uri="{FF2B5EF4-FFF2-40B4-BE49-F238E27FC236}">
                <a16:creationId xmlns:a16="http://schemas.microsoft.com/office/drawing/2014/main" id="{D57315A1-770B-4AF6-A4E6-C10CEAB98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913" y="2193629"/>
            <a:ext cx="4967927" cy="33119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15AD183D-2044-7092-0235-FE97E2FEE13E}"/>
              </a:ext>
            </a:extLst>
          </p:cNvPr>
          <p:cNvSpPr txBox="1"/>
          <p:nvPr/>
        </p:nvSpPr>
        <p:spPr>
          <a:xfrm>
            <a:off x="625969" y="6221375"/>
            <a:ext cx="6526695" cy="400110"/>
          </a:xfrm>
          <a:prstGeom prst="rect">
            <a:avLst/>
          </a:prstGeom>
          <a:noFill/>
        </p:spPr>
        <p:txBody>
          <a:bodyPr wrap="square" rtlCol="0">
            <a:spAutoFit/>
          </a:bodyPr>
          <a:lstStyle/>
          <a:p>
            <a:r>
              <a:rPr lang="en-US" sz="1000" b="0" i="0" dirty="0">
                <a:solidFill>
                  <a:srgbClr val="222222"/>
                </a:solidFill>
                <a:effectLst/>
                <a:latin typeface="-apple-system"/>
                <a:hlinkClick r:id="rId4"/>
              </a:rPr>
              <a:t>1. </a:t>
            </a:r>
            <a:r>
              <a:rPr lang="en-US" sz="1000" b="0" i="0" dirty="0" err="1">
                <a:solidFill>
                  <a:srgbClr val="222222"/>
                </a:solidFill>
                <a:effectLst/>
                <a:latin typeface="-apple-system"/>
                <a:hlinkClick r:id="rId4"/>
              </a:rPr>
              <a:t>Chrystyn</a:t>
            </a:r>
            <a:r>
              <a:rPr lang="en-US" sz="1000" b="0" i="0" dirty="0">
                <a:solidFill>
                  <a:srgbClr val="222222"/>
                </a:solidFill>
                <a:effectLst/>
                <a:latin typeface="-apple-system"/>
                <a:hlinkClick r:id="rId4"/>
              </a:rPr>
              <a:t> </a:t>
            </a:r>
            <a:r>
              <a:rPr lang="en-US" sz="1000" b="0" i="1" dirty="0">
                <a:solidFill>
                  <a:srgbClr val="222222"/>
                </a:solidFill>
                <a:effectLst/>
                <a:latin typeface="-apple-system"/>
                <a:hlinkClick r:id="rId4"/>
              </a:rPr>
              <a:t>et al.</a:t>
            </a:r>
            <a:r>
              <a:rPr lang="en-US" sz="1000" b="0" i="0" dirty="0">
                <a:solidFill>
                  <a:srgbClr val="222222"/>
                </a:solidFill>
                <a:effectLst/>
                <a:latin typeface="-apple-system"/>
                <a:hlinkClick r:id="rId4"/>
              </a:rPr>
              <a:t> Device errors in asthma and COPD: systematic literature review and meta-analysis. </a:t>
            </a:r>
            <a:r>
              <a:rPr lang="en-US" sz="1000" b="0" i="1" dirty="0" err="1">
                <a:solidFill>
                  <a:srgbClr val="222222"/>
                </a:solidFill>
                <a:effectLst/>
                <a:latin typeface="-apple-system"/>
                <a:hlinkClick r:id="rId4"/>
              </a:rPr>
              <a:t>npj</a:t>
            </a:r>
            <a:r>
              <a:rPr lang="en-US" sz="1000" b="0" i="1" dirty="0">
                <a:solidFill>
                  <a:srgbClr val="222222"/>
                </a:solidFill>
                <a:effectLst/>
                <a:latin typeface="-apple-system"/>
                <a:hlinkClick r:id="rId4"/>
              </a:rPr>
              <a:t> Prim Care Resp Med</a:t>
            </a:r>
            <a:r>
              <a:rPr lang="en-US" sz="1000" b="0" i="0" dirty="0">
                <a:solidFill>
                  <a:srgbClr val="222222"/>
                </a:solidFill>
                <a:effectLst/>
                <a:latin typeface="-apple-system"/>
                <a:hlinkClick r:id="rId4"/>
              </a:rPr>
              <a:t> </a:t>
            </a:r>
            <a:r>
              <a:rPr lang="en-US" sz="1000" b="1" i="0" dirty="0">
                <a:solidFill>
                  <a:srgbClr val="222222"/>
                </a:solidFill>
                <a:effectLst/>
                <a:latin typeface="-apple-system"/>
                <a:hlinkClick r:id="rId4"/>
              </a:rPr>
              <a:t>27</a:t>
            </a:r>
            <a:r>
              <a:rPr lang="en-US" sz="1000" b="0" i="0" dirty="0">
                <a:solidFill>
                  <a:srgbClr val="222222"/>
                </a:solidFill>
                <a:effectLst/>
                <a:latin typeface="-apple-system"/>
                <a:hlinkClick r:id="rId4"/>
              </a:rPr>
              <a:t>, 22 (2017). https://doi.org/10.1038/s41533-017-0016-z</a:t>
            </a:r>
            <a:endParaRPr lang="en-US" sz="1000" dirty="0"/>
          </a:p>
        </p:txBody>
      </p:sp>
      <p:sp>
        <p:nvSpPr>
          <p:cNvPr id="5" name="Footer Placeholder 4">
            <a:extLst>
              <a:ext uri="{FF2B5EF4-FFF2-40B4-BE49-F238E27FC236}">
                <a16:creationId xmlns:a16="http://schemas.microsoft.com/office/drawing/2014/main" id="{600E41C9-44E0-49D7-8041-1005EDFD3085}"/>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733192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762B-1911-69DC-7587-13D1DFF9D6A1}"/>
              </a:ext>
            </a:extLst>
          </p:cNvPr>
          <p:cNvSpPr>
            <a:spLocks noGrp="1"/>
          </p:cNvSpPr>
          <p:nvPr>
            <p:ph type="title"/>
          </p:nvPr>
        </p:nvSpPr>
        <p:spPr>
          <a:xfrm>
            <a:off x="446782" y="788701"/>
            <a:ext cx="5265423" cy="2417486"/>
          </a:xfrm>
        </p:spPr>
        <p:txBody>
          <a:bodyPr anchor="b">
            <a:noAutofit/>
          </a:bodyPr>
          <a:lstStyle/>
          <a:p>
            <a:br>
              <a:rPr lang="en-US" b="1" dirty="0"/>
            </a:br>
            <a:r>
              <a:rPr lang="en-US" b="1" dirty="0"/>
              <a:t>Why Self-management is Difficult?</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68885C46-A539-AA19-7C3E-F8FE43A37E96}"/>
              </a:ext>
            </a:extLst>
          </p:cNvPr>
          <p:cNvSpPr>
            <a:spLocks noGrp="1"/>
          </p:cNvSpPr>
          <p:nvPr>
            <p:ph type="body" idx="1"/>
          </p:nvPr>
        </p:nvSpPr>
        <p:spPr>
          <a:xfrm>
            <a:off x="5505979" y="671332"/>
            <a:ext cx="5635237" cy="4815067"/>
          </a:xfrm>
        </p:spPr>
        <p:txBody>
          <a:bodyPr anchor="t">
            <a:noAutofit/>
          </a:bodyPr>
          <a:lstStyle/>
          <a:p>
            <a:r>
              <a:rPr lang="en-US" dirty="0">
                <a:solidFill>
                  <a:schemeClr val="tx1">
                    <a:lumMod val="75000"/>
                    <a:lumOff val="25000"/>
                  </a:schemeClr>
                </a:solidFill>
              </a:rPr>
              <a:t>Personal challenges</a:t>
            </a:r>
          </a:p>
          <a:p>
            <a:pPr lvl="1"/>
            <a:r>
              <a:rPr lang="en-US" sz="2000" dirty="0">
                <a:solidFill>
                  <a:schemeClr val="tx1">
                    <a:lumMod val="75000"/>
                    <a:lumOff val="25000"/>
                  </a:schemeClr>
                </a:solidFill>
              </a:rPr>
              <a:t>Finances, competing life priorities, achieving change</a:t>
            </a:r>
          </a:p>
          <a:p>
            <a:r>
              <a:rPr lang="en-US" dirty="0">
                <a:solidFill>
                  <a:schemeClr val="tx1">
                    <a:lumMod val="75000"/>
                    <a:lumOff val="25000"/>
                  </a:schemeClr>
                </a:solidFill>
              </a:rPr>
              <a:t>Systems	</a:t>
            </a:r>
          </a:p>
          <a:p>
            <a:pPr lvl="1"/>
            <a:r>
              <a:rPr lang="en-US" sz="2000" dirty="0">
                <a:solidFill>
                  <a:schemeClr val="tx1">
                    <a:lumMod val="75000"/>
                    <a:lumOff val="25000"/>
                  </a:schemeClr>
                </a:solidFill>
              </a:rPr>
              <a:t>Programs not tailored to needs, access (work, childcare, transportation), communication</a:t>
            </a:r>
          </a:p>
          <a:p>
            <a:r>
              <a:rPr lang="en-US" dirty="0">
                <a:solidFill>
                  <a:schemeClr val="tx1">
                    <a:lumMod val="75000"/>
                    <a:lumOff val="25000"/>
                  </a:schemeClr>
                </a:solidFill>
              </a:rPr>
              <a:t>Disease-related challenges</a:t>
            </a:r>
          </a:p>
          <a:p>
            <a:pPr lvl="1"/>
            <a:r>
              <a:rPr lang="en-US" sz="2000" dirty="0">
                <a:solidFill>
                  <a:schemeClr val="tx1">
                    <a:lumMod val="75000"/>
                    <a:lumOff val="25000"/>
                  </a:schemeClr>
                </a:solidFill>
              </a:rPr>
              <a:t>Depression, pain, impaired mobility</a:t>
            </a:r>
          </a:p>
          <a:p>
            <a:pPr lvl="1"/>
            <a:r>
              <a:rPr lang="en-US" sz="2000" dirty="0">
                <a:solidFill>
                  <a:schemeClr val="tx1">
                    <a:lumMod val="75000"/>
                    <a:lumOff val="25000"/>
                  </a:schemeClr>
                </a:solidFill>
              </a:rPr>
              <a:t>Drug interactions</a:t>
            </a:r>
          </a:p>
          <a:p>
            <a:pPr lvl="1"/>
            <a:r>
              <a:rPr lang="en-US" sz="2000" dirty="0">
                <a:solidFill>
                  <a:schemeClr val="tx1">
                    <a:lumMod val="75000"/>
                    <a:lumOff val="25000"/>
                  </a:schemeClr>
                </a:solidFill>
              </a:rPr>
              <a:t>Health literacy – complex information</a:t>
            </a:r>
          </a:p>
          <a:p>
            <a:pPr lvl="1"/>
            <a:r>
              <a:rPr lang="en-US" sz="2000" dirty="0">
                <a:solidFill>
                  <a:schemeClr val="tx1">
                    <a:lumMod val="75000"/>
                    <a:lumOff val="25000"/>
                  </a:schemeClr>
                </a:solidFill>
              </a:rPr>
              <a:t>Conflicting advice</a:t>
            </a:r>
          </a:p>
          <a:p>
            <a:r>
              <a:rPr lang="en-US" dirty="0">
                <a:solidFill>
                  <a:schemeClr val="tx1">
                    <a:lumMod val="75000"/>
                    <a:lumOff val="25000"/>
                  </a:schemeClr>
                </a:solidFill>
              </a:rPr>
              <a:t>Can you think of others?</a:t>
            </a:r>
          </a:p>
        </p:txBody>
      </p:sp>
      <p:sp>
        <p:nvSpPr>
          <p:cNvPr id="4" name="TextBox 3">
            <a:extLst>
              <a:ext uri="{FF2B5EF4-FFF2-40B4-BE49-F238E27FC236}">
                <a16:creationId xmlns:a16="http://schemas.microsoft.com/office/drawing/2014/main" id="{63698FEB-800C-0560-0153-2191ED47BFCB}"/>
              </a:ext>
            </a:extLst>
          </p:cNvPr>
          <p:cNvSpPr txBox="1"/>
          <p:nvPr/>
        </p:nvSpPr>
        <p:spPr>
          <a:xfrm>
            <a:off x="5505979" y="6390041"/>
            <a:ext cx="6503721" cy="432261"/>
          </a:xfrm>
          <a:prstGeom prst="rect">
            <a:avLst/>
          </a:prstGeom>
          <a:noFill/>
          <a:ln>
            <a:noFill/>
          </a:ln>
        </p:spPr>
        <p:txBody>
          <a:bodyPr wrap="square" rtlCol="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050" b="0" i="0" u="none" strike="noStrike" kern="1200" cap="none" spc="0" normalizeH="0" baseline="0" noProof="0" dirty="0">
                <a:ln>
                  <a:noFill/>
                </a:ln>
                <a:effectLst/>
                <a:uLnTx/>
                <a:uFillTx/>
              </a:rPr>
              <a:t>https://www.selfmanagementbc.ca/uploads/HCC_SelfManagementReport_FA.pdf</a:t>
            </a:r>
          </a:p>
        </p:txBody>
      </p:sp>
      <p:pic>
        <p:nvPicPr>
          <p:cNvPr id="8" name="Picture 7" descr="One person helping other person climb up a rock">
            <a:extLst>
              <a:ext uri="{FF2B5EF4-FFF2-40B4-BE49-F238E27FC236}">
                <a16:creationId xmlns:a16="http://schemas.microsoft.com/office/drawing/2014/main" id="{C0B3ED3B-BE57-EBD8-77B8-061A2C65DFBF}"/>
              </a:ext>
            </a:extLst>
          </p:cNvPr>
          <p:cNvPicPr>
            <a:picLocks noChangeAspect="1"/>
          </p:cNvPicPr>
          <p:nvPr/>
        </p:nvPicPr>
        <p:blipFill>
          <a:blip r:embed="rId3"/>
          <a:stretch>
            <a:fillRect/>
          </a:stretch>
        </p:blipFill>
        <p:spPr>
          <a:xfrm>
            <a:off x="584971" y="2266313"/>
            <a:ext cx="4507144" cy="4427316"/>
          </a:xfrm>
          <a:prstGeom prst="rect">
            <a:avLst/>
          </a:prstGeom>
        </p:spPr>
      </p:pic>
      <p:sp>
        <p:nvSpPr>
          <p:cNvPr id="5" name="Footer Placeholder 4">
            <a:extLst>
              <a:ext uri="{FF2B5EF4-FFF2-40B4-BE49-F238E27FC236}">
                <a16:creationId xmlns:a16="http://schemas.microsoft.com/office/drawing/2014/main" id="{3A765496-37D2-378E-B3C0-9135F2DED0F7}"/>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421733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A58E-E732-6C4F-B679-4A1FB6CFE743}"/>
              </a:ext>
            </a:extLst>
          </p:cNvPr>
          <p:cNvSpPr>
            <a:spLocks noGrp="1"/>
          </p:cNvSpPr>
          <p:nvPr>
            <p:ph type="title"/>
          </p:nvPr>
        </p:nvSpPr>
        <p:spPr>
          <a:xfrm>
            <a:off x="808638" y="522659"/>
            <a:ext cx="9236700" cy="1188950"/>
          </a:xfrm>
        </p:spPr>
        <p:txBody>
          <a:bodyPr anchor="b">
            <a:normAutofit fontScale="90000"/>
          </a:bodyPr>
          <a:lstStyle/>
          <a:p>
            <a:r>
              <a:rPr lang="en-US" sz="4400" b="1" dirty="0">
                <a:latin typeface="+mn-lt"/>
              </a:rPr>
              <a:t>Providing Self-care management support</a:t>
            </a:r>
          </a:p>
        </p:txBody>
      </p:sp>
      <p:sp>
        <p:nvSpPr>
          <p:cNvPr id="3" name="Content Placeholder 2">
            <a:extLst>
              <a:ext uri="{FF2B5EF4-FFF2-40B4-BE49-F238E27FC236}">
                <a16:creationId xmlns:a16="http://schemas.microsoft.com/office/drawing/2014/main" id="{A03D8807-775B-A04F-B722-C0205423FC4A}"/>
              </a:ext>
            </a:extLst>
          </p:cNvPr>
          <p:cNvSpPr>
            <a:spLocks noGrp="1"/>
          </p:cNvSpPr>
          <p:nvPr>
            <p:ph idx="1"/>
          </p:nvPr>
        </p:nvSpPr>
        <p:spPr>
          <a:xfrm>
            <a:off x="628819" y="2381172"/>
            <a:ext cx="6600004" cy="3024205"/>
          </a:xfrm>
        </p:spPr>
        <p:txBody>
          <a:bodyPr anchor="ctr">
            <a:normAutofit/>
          </a:bodyPr>
          <a:lstStyle/>
          <a:p>
            <a:r>
              <a:rPr lang="en-US" sz="2400" dirty="0"/>
              <a:t>Remember each person is unique! </a:t>
            </a:r>
          </a:p>
          <a:p>
            <a:r>
              <a:rPr lang="en-US" sz="2400" b="1" dirty="0"/>
              <a:t>Same diagnosis ≠ same clinical presentation </a:t>
            </a:r>
          </a:p>
          <a:p>
            <a:r>
              <a:rPr lang="en-US" sz="2400" dirty="0"/>
              <a:t>Recognize there is variable function, motivation, support </a:t>
            </a:r>
          </a:p>
          <a:p>
            <a:r>
              <a:rPr lang="en-US" sz="2400" dirty="0"/>
              <a:t>How care we be client-centered?</a:t>
            </a:r>
          </a:p>
        </p:txBody>
      </p:sp>
      <p:pic>
        <p:nvPicPr>
          <p:cNvPr id="12290" name="Picture 2" descr="Inhalers (Asthma &amp; COPD Treatment) Explained Clearly - HealthLynked">
            <a:extLst>
              <a:ext uri="{FF2B5EF4-FFF2-40B4-BE49-F238E27FC236}">
                <a16:creationId xmlns:a16="http://schemas.microsoft.com/office/drawing/2014/main" id="{A605B2FD-2A38-D0F1-F491-2AA9530B4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413" y="2214834"/>
            <a:ext cx="4429768" cy="319054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6473C72-32B6-B731-C47B-5DD52E677A74}"/>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54697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0F8D16-B239-3393-91C6-E754D19F5F8A}"/>
              </a:ext>
            </a:extLst>
          </p:cNvPr>
          <p:cNvSpPr>
            <a:spLocks noGrp="1"/>
          </p:cNvSpPr>
          <p:nvPr>
            <p:ph type="title"/>
          </p:nvPr>
        </p:nvSpPr>
        <p:spPr>
          <a:xfrm>
            <a:off x="6938320" y="65431"/>
            <a:ext cx="4512989" cy="1115028"/>
          </a:xfrm>
        </p:spPr>
        <p:txBody>
          <a:bodyPr anchor="ctr">
            <a:normAutofit/>
          </a:bodyPr>
          <a:lstStyle/>
          <a:p>
            <a:r>
              <a:rPr lang="en-CA" dirty="0">
                <a:solidFill>
                  <a:srgbClr val="FFFFFF"/>
                </a:solidFill>
              </a:rPr>
              <a:t>COPD Progression</a:t>
            </a:r>
          </a:p>
        </p:txBody>
      </p:sp>
      <p:pic>
        <p:nvPicPr>
          <p:cNvPr id="7" name="Graphic 6" descr="Lungs">
            <a:extLst>
              <a:ext uri="{FF2B5EF4-FFF2-40B4-BE49-F238E27FC236}">
                <a16:creationId xmlns:a16="http://schemas.microsoft.com/office/drawing/2014/main" id="{F8B7FBCD-D281-4305-983C-773A7133B5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47686552-2965-42B1-A36A-4751FC26CDF4}"/>
              </a:ext>
            </a:extLst>
          </p:cNvPr>
          <p:cNvSpPr>
            <a:spLocks noGrp="1"/>
          </p:cNvSpPr>
          <p:nvPr>
            <p:ph idx="1"/>
          </p:nvPr>
        </p:nvSpPr>
        <p:spPr>
          <a:xfrm>
            <a:off x="6938320" y="1545062"/>
            <a:ext cx="4756393" cy="4948335"/>
          </a:xfrm>
        </p:spPr>
        <p:txBody>
          <a:bodyPr anchor="t">
            <a:normAutofit fontScale="92500" lnSpcReduction="20000"/>
          </a:bodyPr>
          <a:lstStyle/>
          <a:p>
            <a:pPr>
              <a:lnSpc>
                <a:spcPct val="90000"/>
              </a:lnSpc>
            </a:pPr>
            <a:r>
              <a:rPr lang="en-CA" dirty="0">
                <a:solidFill>
                  <a:srgbClr val="FFFFFF"/>
                </a:solidFill>
              </a:rPr>
              <a:t>Connect these signs and systems to the progression and physiological changes caused by the disease</a:t>
            </a:r>
          </a:p>
          <a:p>
            <a:pPr lvl="1">
              <a:lnSpc>
                <a:spcPct val="90000"/>
              </a:lnSpc>
            </a:pPr>
            <a:r>
              <a:rPr lang="en-CA" sz="1800" dirty="0">
                <a:solidFill>
                  <a:srgbClr val="FFFFFF"/>
                </a:solidFill>
              </a:rPr>
              <a:t>Easily fatigued</a:t>
            </a:r>
          </a:p>
          <a:p>
            <a:pPr lvl="1">
              <a:lnSpc>
                <a:spcPct val="90000"/>
              </a:lnSpc>
            </a:pPr>
            <a:r>
              <a:rPr lang="en-CA" sz="1800" dirty="0">
                <a:solidFill>
                  <a:srgbClr val="FFFFFF"/>
                </a:solidFill>
              </a:rPr>
              <a:t>Frequent respiratory infections</a:t>
            </a:r>
          </a:p>
          <a:p>
            <a:pPr lvl="1">
              <a:lnSpc>
                <a:spcPct val="90000"/>
              </a:lnSpc>
            </a:pPr>
            <a:r>
              <a:rPr lang="en-CA" sz="1800" dirty="0">
                <a:solidFill>
                  <a:srgbClr val="FFFFFF"/>
                </a:solidFill>
              </a:rPr>
              <a:t>Use of accessory muscles to breathe</a:t>
            </a:r>
          </a:p>
          <a:p>
            <a:pPr lvl="1">
              <a:lnSpc>
                <a:spcPct val="90000"/>
              </a:lnSpc>
            </a:pPr>
            <a:r>
              <a:rPr lang="en-CA" sz="1800" dirty="0">
                <a:solidFill>
                  <a:srgbClr val="FFFFFF"/>
                </a:solidFill>
              </a:rPr>
              <a:t>Orthopnea</a:t>
            </a:r>
          </a:p>
          <a:p>
            <a:pPr lvl="1">
              <a:lnSpc>
                <a:spcPct val="90000"/>
              </a:lnSpc>
            </a:pPr>
            <a:r>
              <a:rPr lang="en-CA" sz="1800" dirty="0">
                <a:solidFill>
                  <a:srgbClr val="FFFFFF"/>
                </a:solidFill>
              </a:rPr>
              <a:t>Wheezing</a:t>
            </a:r>
          </a:p>
          <a:p>
            <a:pPr lvl="1">
              <a:lnSpc>
                <a:spcPct val="90000"/>
              </a:lnSpc>
            </a:pPr>
            <a:r>
              <a:rPr lang="en-CA" sz="1800" dirty="0">
                <a:solidFill>
                  <a:srgbClr val="FFFFFF"/>
                </a:solidFill>
              </a:rPr>
              <a:t>Pursed-lip breathing</a:t>
            </a:r>
          </a:p>
          <a:p>
            <a:pPr lvl="1">
              <a:lnSpc>
                <a:spcPct val="90000"/>
              </a:lnSpc>
            </a:pPr>
            <a:r>
              <a:rPr lang="en-CA" sz="1800" dirty="0">
                <a:solidFill>
                  <a:srgbClr val="FFFFFF"/>
                </a:solidFill>
              </a:rPr>
              <a:t>Chronic cough</a:t>
            </a:r>
          </a:p>
          <a:p>
            <a:pPr lvl="1">
              <a:lnSpc>
                <a:spcPct val="90000"/>
              </a:lnSpc>
            </a:pPr>
            <a:r>
              <a:rPr lang="en-CA" sz="1800" dirty="0">
                <a:solidFill>
                  <a:srgbClr val="FFFFFF"/>
                </a:solidFill>
              </a:rPr>
              <a:t>Barrel chest</a:t>
            </a:r>
          </a:p>
          <a:p>
            <a:pPr lvl="1">
              <a:lnSpc>
                <a:spcPct val="90000"/>
              </a:lnSpc>
            </a:pPr>
            <a:r>
              <a:rPr lang="en-CA" sz="1800" dirty="0">
                <a:solidFill>
                  <a:srgbClr val="FFFFFF"/>
                </a:solidFill>
              </a:rPr>
              <a:t>Dyspnea</a:t>
            </a:r>
          </a:p>
          <a:p>
            <a:pPr lvl="1">
              <a:lnSpc>
                <a:spcPct val="90000"/>
              </a:lnSpc>
            </a:pPr>
            <a:r>
              <a:rPr lang="en-CA" sz="1800" dirty="0">
                <a:solidFill>
                  <a:srgbClr val="FFFFFF"/>
                </a:solidFill>
              </a:rPr>
              <a:t>Barrel chest</a:t>
            </a:r>
          </a:p>
          <a:p>
            <a:pPr lvl="1">
              <a:lnSpc>
                <a:spcPct val="90000"/>
              </a:lnSpc>
            </a:pPr>
            <a:r>
              <a:rPr lang="en-CA" sz="1800" dirty="0">
                <a:solidFill>
                  <a:srgbClr val="FFFFFF"/>
                </a:solidFill>
              </a:rPr>
              <a:t>Prolonged expiratory time</a:t>
            </a:r>
          </a:p>
          <a:p>
            <a:pPr lvl="1">
              <a:lnSpc>
                <a:spcPct val="90000"/>
              </a:lnSpc>
            </a:pPr>
            <a:r>
              <a:rPr lang="en-CA" sz="1800" dirty="0">
                <a:solidFill>
                  <a:srgbClr val="FFFFFF"/>
                </a:solidFill>
              </a:rPr>
              <a:t>Thin appearance</a:t>
            </a:r>
          </a:p>
          <a:p>
            <a:pPr lvl="1">
              <a:lnSpc>
                <a:spcPct val="90000"/>
              </a:lnSpc>
            </a:pPr>
            <a:r>
              <a:rPr lang="en-CA" sz="1800" dirty="0">
                <a:solidFill>
                  <a:srgbClr val="FFFFFF"/>
                </a:solidFill>
              </a:rPr>
              <a:t>Cor pulmonale</a:t>
            </a:r>
          </a:p>
          <a:p>
            <a:pPr lvl="1">
              <a:lnSpc>
                <a:spcPct val="90000"/>
              </a:lnSpc>
            </a:pPr>
            <a:endParaRPr lang="en-CA" sz="900" dirty="0">
              <a:solidFill>
                <a:srgbClr val="FFFFFF"/>
              </a:solidFill>
            </a:endParaRPr>
          </a:p>
          <a:p>
            <a:pPr lvl="1">
              <a:lnSpc>
                <a:spcPct val="90000"/>
              </a:lnSpc>
            </a:pPr>
            <a:endParaRPr lang="en-CA" sz="900" dirty="0">
              <a:solidFill>
                <a:srgbClr val="FFFFFF"/>
              </a:solidFill>
            </a:endParaRPr>
          </a:p>
          <a:p>
            <a:pPr>
              <a:lnSpc>
                <a:spcPct val="90000"/>
              </a:lnSpc>
            </a:pPr>
            <a:endParaRPr lang="en-CA" sz="900" dirty="0">
              <a:solidFill>
                <a:srgbClr val="FFFFFF"/>
              </a:solidFill>
            </a:endParaRPr>
          </a:p>
        </p:txBody>
      </p:sp>
      <p:sp>
        <p:nvSpPr>
          <p:cNvPr id="4" name="Footer Placeholder 3">
            <a:extLst>
              <a:ext uri="{FF2B5EF4-FFF2-40B4-BE49-F238E27FC236}">
                <a16:creationId xmlns:a16="http://schemas.microsoft.com/office/drawing/2014/main" id="{DD984348-B067-DACF-15C4-5D1B4BB59E5A}"/>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1173045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1CE2-09F5-9144-3F36-361981A0B681}"/>
              </a:ext>
            </a:extLst>
          </p:cNvPr>
          <p:cNvSpPr>
            <a:spLocks noGrp="1"/>
          </p:cNvSpPr>
          <p:nvPr>
            <p:ph type="title"/>
          </p:nvPr>
        </p:nvSpPr>
        <p:spPr>
          <a:xfrm>
            <a:off x="5536734" y="609600"/>
            <a:ext cx="3737268" cy="1320800"/>
          </a:xfrm>
        </p:spPr>
        <p:txBody>
          <a:bodyPr>
            <a:normAutofit/>
          </a:bodyPr>
          <a:lstStyle/>
          <a:p>
            <a:pPr>
              <a:lnSpc>
                <a:spcPct val="90000"/>
              </a:lnSpc>
            </a:pPr>
            <a:r>
              <a:rPr lang="en-US" sz="2800" dirty="0"/>
              <a:t>Why is Advanced-care planning so important?</a:t>
            </a:r>
          </a:p>
        </p:txBody>
      </p:sp>
      <p:sp>
        <p:nvSpPr>
          <p:cNvPr id="3" name="Content Placeholder 2">
            <a:extLst>
              <a:ext uri="{FF2B5EF4-FFF2-40B4-BE49-F238E27FC236}">
                <a16:creationId xmlns:a16="http://schemas.microsoft.com/office/drawing/2014/main" id="{94A929DA-DFDC-2572-503F-02152CA38C9C}"/>
              </a:ext>
            </a:extLst>
          </p:cNvPr>
          <p:cNvSpPr>
            <a:spLocks noGrp="1"/>
          </p:cNvSpPr>
          <p:nvPr>
            <p:ph idx="1"/>
          </p:nvPr>
        </p:nvSpPr>
        <p:spPr>
          <a:xfrm>
            <a:off x="5209562" y="2160589"/>
            <a:ext cx="4779389" cy="4274935"/>
          </a:xfrm>
        </p:spPr>
        <p:txBody>
          <a:bodyPr>
            <a:normAutofit/>
          </a:bodyPr>
          <a:lstStyle/>
          <a:p>
            <a:pPr marL="0" indent="0">
              <a:lnSpc>
                <a:spcPct val="90000"/>
              </a:lnSpc>
              <a:buNone/>
            </a:pPr>
            <a:r>
              <a:rPr lang="en-US" b="1" dirty="0"/>
              <a:t>Allows client to</a:t>
            </a:r>
          </a:p>
          <a:p>
            <a:pPr>
              <a:lnSpc>
                <a:spcPct val="90000"/>
              </a:lnSpc>
            </a:pPr>
            <a:r>
              <a:rPr lang="en-US" b="1" dirty="0"/>
              <a:t>THINK </a:t>
            </a:r>
            <a:r>
              <a:rPr lang="en-US" dirty="0"/>
              <a:t>about values, beliefs and wishes</a:t>
            </a:r>
          </a:p>
          <a:p>
            <a:pPr>
              <a:lnSpc>
                <a:spcPct val="90000"/>
              </a:lnSpc>
            </a:pPr>
            <a:r>
              <a:rPr lang="en-US" b="1" dirty="0"/>
              <a:t>HONOUR  </a:t>
            </a:r>
            <a:r>
              <a:rPr lang="en-US" dirty="0"/>
              <a:t>personal, cultural and/or spiritual traditions</a:t>
            </a:r>
          </a:p>
          <a:p>
            <a:pPr>
              <a:lnSpc>
                <a:spcPct val="90000"/>
              </a:lnSpc>
            </a:pPr>
            <a:r>
              <a:rPr lang="en-US" b="1" dirty="0"/>
              <a:t>TALK </a:t>
            </a:r>
            <a:r>
              <a:rPr lang="en-US" dirty="0"/>
              <a:t>with family about your wishes and instructions</a:t>
            </a:r>
          </a:p>
          <a:p>
            <a:pPr>
              <a:lnSpc>
                <a:spcPct val="90000"/>
              </a:lnSpc>
            </a:pPr>
            <a:r>
              <a:rPr lang="en-US" b="1" dirty="0"/>
              <a:t>GUIDE</a:t>
            </a:r>
            <a:r>
              <a:rPr lang="en-US" dirty="0"/>
              <a:t> health-care team to give you the care that is right for you </a:t>
            </a:r>
          </a:p>
          <a:p>
            <a:pPr>
              <a:lnSpc>
                <a:spcPct val="90000"/>
              </a:lnSpc>
            </a:pPr>
            <a:r>
              <a:rPr lang="en-US" b="1" dirty="0"/>
              <a:t>DECIDE </a:t>
            </a:r>
            <a:r>
              <a:rPr lang="en-US" dirty="0"/>
              <a:t>who to speak for them, when unable to able to speak for themselves</a:t>
            </a:r>
          </a:p>
          <a:p>
            <a:pPr>
              <a:lnSpc>
                <a:spcPct val="90000"/>
              </a:lnSpc>
            </a:pPr>
            <a:r>
              <a:rPr lang="en-US" b="1" dirty="0"/>
              <a:t>RECORD </a:t>
            </a:r>
            <a:r>
              <a:rPr lang="en-US" dirty="0"/>
              <a:t> wishes</a:t>
            </a:r>
          </a:p>
          <a:p>
            <a:pPr>
              <a:lnSpc>
                <a:spcPct val="90000"/>
              </a:lnSpc>
            </a:pPr>
            <a:r>
              <a:rPr lang="en-US" b="1" dirty="0"/>
              <a:t>HAVE </a:t>
            </a:r>
            <a:r>
              <a:rPr lang="en-US" dirty="0"/>
              <a:t>peace of mind about financial and legal affairs</a:t>
            </a:r>
          </a:p>
          <a:p>
            <a:pPr>
              <a:lnSpc>
                <a:spcPct val="90000"/>
              </a:lnSpc>
            </a:pPr>
            <a:endParaRPr lang="en-US" sz="1300" dirty="0"/>
          </a:p>
          <a:p>
            <a:pPr>
              <a:lnSpc>
                <a:spcPct val="90000"/>
              </a:lnSpc>
            </a:pPr>
            <a:endParaRPr lang="en-US" sz="1300" dirty="0"/>
          </a:p>
        </p:txBody>
      </p:sp>
      <p:pic>
        <p:nvPicPr>
          <p:cNvPr id="5" name="Picture 4" descr="Close up image of hands applauding">
            <a:extLst>
              <a:ext uri="{FF2B5EF4-FFF2-40B4-BE49-F238E27FC236}">
                <a16:creationId xmlns:a16="http://schemas.microsoft.com/office/drawing/2014/main" id="{35365834-99E1-21FB-CED4-A7288280F9E6}"/>
              </a:ext>
            </a:extLst>
          </p:cNvPr>
          <p:cNvPicPr>
            <a:picLocks noChangeAspect="1"/>
          </p:cNvPicPr>
          <p:nvPr/>
        </p:nvPicPr>
        <p:blipFill rotWithShape="1">
          <a:blip r:embed="rId3"/>
          <a:srcRect l="30525" r="1696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18D83C53-AC3C-C518-2A2F-20D1DAF1BEC4}"/>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2000853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0032-BB9D-444E-A197-5A4B0FD2CB70}"/>
              </a:ext>
            </a:extLst>
          </p:cNvPr>
          <p:cNvSpPr>
            <a:spLocks noGrp="1"/>
          </p:cNvSpPr>
          <p:nvPr>
            <p:ph type="title"/>
          </p:nvPr>
        </p:nvSpPr>
        <p:spPr>
          <a:xfrm>
            <a:off x="676746" y="609600"/>
            <a:ext cx="3729076" cy="1320800"/>
          </a:xfrm>
        </p:spPr>
        <p:txBody>
          <a:bodyPr anchor="ctr">
            <a:normAutofit/>
          </a:bodyPr>
          <a:lstStyle/>
          <a:p>
            <a:r>
              <a:rPr lang="en-US" b="1"/>
              <a:t>Advanced Care Planning</a:t>
            </a:r>
          </a:p>
        </p:txBody>
      </p:sp>
      <p:sp>
        <p:nvSpPr>
          <p:cNvPr id="3" name="Content Placeholder 2">
            <a:extLst>
              <a:ext uri="{FF2B5EF4-FFF2-40B4-BE49-F238E27FC236}">
                <a16:creationId xmlns:a16="http://schemas.microsoft.com/office/drawing/2014/main" id="{EB351635-5023-46C4-8F87-FBB3FFA35EE3}"/>
              </a:ext>
            </a:extLst>
          </p:cNvPr>
          <p:cNvSpPr>
            <a:spLocks noGrp="1"/>
          </p:cNvSpPr>
          <p:nvPr>
            <p:ph idx="1"/>
          </p:nvPr>
        </p:nvSpPr>
        <p:spPr>
          <a:xfrm>
            <a:off x="685167" y="2160589"/>
            <a:ext cx="3720916" cy="3560733"/>
          </a:xfrm>
        </p:spPr>
        <p:txBody>
          <a:bodyPr>
            <a:normAutofit/>
          </a:bodyPr>
          <a:lstStyle/>
          <a:p>
            <a:pPr marL="0" indent="0">
              <a:lnSpc>
                <a:spcPct val="90000"/>
              </a:lnSpc>
              <a:buNone/>
            </a:pPr>
            <a:r>
              <a:rPr lang="en-US" sz="1500" b="1" dirty="0"/>
              <a:t>Advanced care planning is deeply personal. Should be individualized and client-centered.</a:t>
            </a:r>
          </a:p>
          <a:p>
            <a:pPr>
              <a:lnSpc>
                <a:spcPct val="90000"/>
              </a:lnSpc>
            </a:pPr>
            <a:r>
              <a:rPr lang="en-US" sz="1500" dirty="0"/>
              <a:t>Do you know what you would want? Your family?</a:t>
            </a:r>
          </a:p>
          <a:p>
            <a:pPr>
              <a:lnSpc>
                <a:spcPct val="90000"/>
              </a:lnSpc>
            </a:pPr>
            <a:r>
              <a:rPr lang="en-US" sz="1500" dirty="0"/>
              <a:t>Who should have an advanced directive?</a:t>
            </a:r>
          </a:p>
          <a:p>
            <a:pPr>
              <a:lnSpc>
                <a:spcPct val="90000"/>
              </a:lnSpc>
            </a:pPr>
            <a:r>
              <a:rPr lang="en-US" sz="1500" dirty="0"/>
              <a:t>Proxy directive </a:t>
            </a:r>
          </a:p>
          <a:p>
            <a:pPr marL="0" indent="0">
              <a:lnSpc>
                <a:spcPct val="90000"/>
              </a:lnSpc>
              <a:buNone/>
            </a:pPr>
            <a:r>
              <a:rPr lang="en-US" sz="1500" b="1" dirty="0"/>
              <a:t>In the face of terminal illness:</a:t>
            </a:r>
          </a:p>
          <a:p>
            <a:pPr>
              <a:lnSpc>
                <a:spcPct val="90000"/>
              </a:lnSpc>
            </a:pPr>
            <a:r>
              <a:rPr lang="en-US" sz="1500" dirty="0"/>
              <a:t>One patient/family may want everything done </a:t>
            </a:r>
          </a:p>
          <a:p>
            <a:pPr>
              <a:lnSpc>
                <a:spcPct val="90000"/>
              </a:lnSpc>
            </a:pPr>
            <a:r>
              <a:rPr lang="en-US" sz="1500" dirty="0"/>
              <a:t>Another patient/family may want comfort care </a:t>
            </a:r>
          </a:p>
        </p:txBody>
      </p:sp>
      <p:pic>
        <p:nvPicPr>
          <p:cNvPr id="2050" name="Picture 2" descr="Advance Care Planning">
            <a:extLst>
              <a:ext uri="{FF2B5EF4-FFF2-40B4-BE49-F238E27FC236}">
                <a16:creationId xmlns:a16="http://schemas.microsoft.com/office/drawing/2014/main" id="{1006989F-32A3-604D-BE13-9A889F7D00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6010" y="1250586"/>
            <a:ext cx="5428527" cy="409691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70BB937-69C0-BFB5-46A4-5874AF504DC1}"/>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192646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ite bulbs with a yellow one standing out">
            <a:extLst>
              <a:ext uri="{FF2B5EF4-FFF2-40B4-BE49-F238E27FC236}">
                <a16:creationId xmlns:a16="http://schemas.microsoft.com/office/drawing/2014/main" id="{BBA378BC-2559-0F3D-FD7C-DBF244C40330}"/>
              </a:ext>
            </a:extLst>
          </p:cNvPr>
          <p:cNvPicPr>
            <a:picLocks noChangeAspect="1"/>
          </p:cNvPicPr>
          <p:nvPr/>
        </p:nvPicPr>
        <p:blipFill rotWithShape="1">
          <a:blip r:embed="rId2"/>
          <a:srcRect l="3511" r="19380"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017D3E3-9642-3B0A-A3DA-73D8E0D304E1}"/>
              </a:ext>
            </a:extLst>
          </p:cNvPr>
          <p:cNvSpPr>
            <a:spLocks noGrp="1"/>
          </p:cNvSpPr>
          <p:nvPr>
            <p:ph type="title"/>
          </p:nvPr>
        </p:nvSpPr>
        <p:spPr>
          <a:xfrm>
            <a:off x="677333" y="609600"/>
            <a:ext cx="3851123" cy="1320800"/>
          </a:xfrm>
        </p:spPr>
        <p:txBody>
          <a:bodyPr>
            <a:normAutofit/>
          </a:bodyPr>
          <a:lstStyle/>
          <a:p>
            <a:r>
              <a:rPr lang="en-CA" dirty="0"/>
              <a:t>Preparation for the activity</a:t>
            </a:r>
          </a:p>
        </p:txBody>
      </p:sp>
      <p:sp>
        <p:nvSpPr>
          <p:cNvPr id="3" name="Content Placeholder 2">
            <a:extLst>
              <a:ext uri="{FF2B5EF4-FFF2-40B4-BE49-F238E27FC236}">
                <a16:creationId xmlns:a16="http://schemas.microsoft.com/office/drawing/2014/main" id="{6ADAD183-F2EE-9362-2ABC-3BCEF3B807B9}"/>
              </a:ext>
            </a:extLst>
          </p:cNvPr>
          <p:cNvSpPr>
            <a:spLocks noGrp="1"/>
          </p:cNvSpPr>
          <p:nvPr>
            <p:ph idx="1"/>
          </p:nvPr>
        </p:nvSpPr>
        <p:spPr>
          <a:xfrm>
            <a:off x="677334" y="2160589"/>
            <a:ext cx="3851122" cy="3880773"/>
          </a:xfrm>
        </p:spPr>
        <p:txBody>
          <a:bodyPr vert="horz" lIns="91440" tIns="45720" rIns="91440" bIns="45720" rtlCol="0" anchor="t">
            <a:normAutofit/>
          </a:bodyPr>
          <a:lstStyle/>
          <a:p>
            <a:r>
              <a:rPr lang="en-CA" dirty="0"/>
              <a:t>Please use this slide deck as a guided preparatory experience.</a:t>
            </a:r>
          </a:p>
          <a:p>
            <a:r>
              <a:rPr lang="en-CA" dirty="0"/>
              <a:t>Information presented in this slide is not new content, but it may be presented in a different way to support your review and critical thinking</a:t>
            </a:r>
          </a:p>
          <a:p>
            <a:r>
              <a:rPr lang="en-CA" dirty="0"/>
              <a:t>The information in this slide deck is required to effectively and collaboratively complete the IPE activity </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F697A23F-ED0F-FEA7-A508-10FFF52B53DF}"/>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1573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585D35-0D5C-476D-81E3-18D71FF0D51C}"/>
              </a:ext>
            </a:extLst>
          </p:cNvPr>
          <p:cNvSpPr txBox="1"/>
          <p:nvPr/>
        </p:nvSpPr>
        <p:spPr>
          <a:xfrm>
            <a:off x="3356175" y="6310800"/>
            <a:ext cx="65601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E558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https://www.interiorhealth.ca/YourCare/PalliativeCare/Pages/WhatIsPalliative.aspx</a:t>
            </a:r>
            <a:endParaRPr kumimoji="0" lang="en-US" sz="1000" b="0" i="0" u="none" strike="noStrike" kern="1200" cap="none" spc="0" normalizeH="0" baseline="0" noProof="0" dirty="0">
              <a:ln>
                <a:noFill/>
              </a:ln>
              <a:solidFill>
                <a:srgbClr val="0E558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963D18A-7DAD-433A-9BF0-DB15E74AE709}"/>
              </a:ext>
            </a:extLst>
          </p:cNvPr>
          <p:cNvPicPr>
            <a:picLocks noChangeAspect="1"/>
          </p:cNvPicPr>
          <p:nvPr/>
        </p:nvPicPr>
        <p:blipFill>
          <a:blip r:embed="rId3"/>
          <a:stretch>
            <a:fillRect/>
          </a:stretch>
        </p:blipFill>
        <p:spPr>
          <a:xfrm>
            <a:off x="347242" y="1561241"/>
            <a:ext cx="7478180" cy="4110353"/>
          </a:xfrm>
          <a:prstGeom prst="rect">
            <a:avLst/>
          </a:prstGeom>
        </p:spPr>
      </p:pic>
      <p:sp>
        <p:nvSpPr>
          <p:cNvPr id="2" name="Title 1">
            <a:extLst>
              <a:ext uri="{FF2B5EF4-FFF2-40B4-BE49-F238E27FC236}">
                <a16:creationId xmlns:a16="http://schemas.microsoft.com/office/drawing/2014/main" id="{8580A1D3-0043-4EDA-88A2-6065E872DC2C}"/>
              </a:ext>
            </a:extLst>
          </p:cNvPr>
          <p:cNvSpPr>
            <a:spLocks noGrp="1"/>
          </p:cNvSpPr>
          <p:nvPr>
            <p:ph type="title"/>
          </p:nvPr>
        </p:nvSpPr>
        <p:spPr/>
        <p:txBody>
          <a:bodyPr/>
          <a:lstStyle/>
          <a:p>
            <a:r>
              <a:rPr lang="en-US" b="1" dirty="0"/>
              <a:t> What is Palliative Care?</a:t>
            </a:r>
          </a:p>
        </p:txBody>
      </p:sp>
      <p:sp>
        <p:nvSpPr>
          <p:cNvPr id="4" name="TextBox 3">
            <a:extLst>
              <a:ext uri="{FF2B5EF4-FFF2-40B4-BE49-F238E27FC236}">
                <a16:creationId xmlns:a16="http://schemas.microsoft.com/office/drawing/2014/main" id="{1994A1FC-9203-46F3-9C08-9282825EFBC9}"/>
              </a:ext>
            </a:extLst>
          </p:cNvPr>
          <p:cNvSpPr txBox="1"/>
          <p:nvPr/>
        </p:nvSpPr>
        <p:spPr>
          <a:xfrm>
            <a:off x="8455211" y="1843176"/>
            <a:ext cx="2922309" cy="43396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Improving QOL for pts living with a life-threatening illness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chemeClr val="bg2">
                    <a:lumMod val="25000"/>
                  </a:schemeClr>
                </a:solidFill>
                <a:latin typeface="Calibri" panose="020F0502020204030204"/>
              </a:rPr>
              <a:t>Review</a:t>
            </a:r>
            <a:r>
              <a:rPr kumimoji="0" lang="en-US" sz="2400" b="1"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 the goals of palliative care from your prior learning.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20EE134-2AA3-8CDE-B64F-991EF9DD175C}"/>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85931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35E3-62EC-40F9-8CD7-F7967932B7B6}"/>
              </a:ext>
            </a:extLst>
          </p:cNvPr>
          <p:cNvSpPr>
            <a:spLocks noGrp="1"/>
          </p:cNvSpPr>
          <p:nvPr>
            <p:ph type="title"/>
          </p:nvPr>
        </p:nvSpPr>
        <p:spPr>
          <a:xfrm>
            <a:off x="914342" y="911215"/>
            <a:ext cx="8761413" cy="706964"/>
          </a:xfrm>
        </p:spPr>
        <p:txBody>
          <a:bodyPr>
            <a:normAutofit fontScale="90000"/>
          </a:bodyPr>
          <a:lstStyle/>
          <a:p>
            <a:r>
              <a:rPr lang="en-US" sz="4800" b="1" dirty="0"/>
              <a:t>EOL (Comfort) Care</a:t>
            </a:r>
          </a:p>
        </p:txBody>
      </p:sp>
      <p:sp>
        <p:nvSpPr>
          <p:cNvPr id="3" name="Content Placeholder 2">
            <a:extLst>
              <a:ext uri="{FF2B5EF4-FFF2-40B4-BE49-F238E27FC236}">
                <a16:creationId xmlns:a16="http://schemas.microsoft.com/office/drawing/2014/main" id="{B54D37D9-481F-45A9-B146-BFF626D295C4}"/>
              </a:ext>
            </a:extLst>
          </p:cNvPr>
          <p:cNvSpPr>
            <a:spLocks noGrp="1"/>
          </p:cNvSpPr>
          <p:nvPr>
            <p:ph sz="half" idx="1"/>
          </p:nvPr>
        </p:nvSpPr>
        <p:spPr>
          <a:xfrm>
            <a:off x="380360" y="2146916"/>
            <a:ext cx="6150389" cy="4224770"/>
          </a:xfrm>
        </p:spPr>
        <p:txBody>
          <a:bodyPr>
            <a:noAutofit/>
          </a:bodyPr>
          <a:lstStyle/>
          <a:p>
            <a:pPr>
              <a:buFont typeface="Arial" panose="020B0604020202020204" pitchFamily="34" charset="0"/>
              <a:buChar char="•"/>
            </a:pPr>
            <a:r>
              <a:rPr lang="en-US" sz="2600" dirty="0"/>
              <a:t> Can occur days, weeks to months before death </a:t>
            </a:r>
          </a:p>
          <a:p>
            <a:pPr>
              <a:buFont typeface="Arial" panose="020B0604020202020204" pitchFamily="34" charset="0"/>
              <a:buChar char="•"/>
            </a:pPr>
            <a:r>
              <a:rPr lang="en-US" sz="2600" dirty="0"/>
              <a:t> EOL is still active care, focused on ↓ discomfort + pain </a:t>
            </a:r>
          </a:p>
          <a:p>
            <a:pPr>
              <a:buFont typeface="Arial" panose="020B0604020202020204" pitchFamily="34" charset="0"/>
              <a:buChar char="•"/>
            </a:pPr>
            <a:r>
              <a:rPr lang="en-US" sz="2600" dirty="0"/>
              <a:t> Is person-centered</a:t>
            </a:r>
          </a:p>
          <a:p>
            <a:pPr>
              <a:buFont typeface="Arial" panose="020B0604020202020204" pitchFamily="34" charset="0"/>
              <a:buChar char="•"/>
            </a:pPr>
            <a:r>
              <a:rPr lang="en-US" sz="2600" dirty="0"/>
              <a:t> Supports both client and family </a:t>
            </a:r>
          </a:p>
          <a:p>
            <a:pPr>
              <a:buFont typeface="Arial" panose="020B0604020202020204" pitchFamily="34" charset="0"/>
              <a:buChar char="•"/>
            </a:pPr>
            <a:r>
              <a:rPr lang="en-US" sz="2600" dirty="0"/>
              <a:t> Can occur at home, in hospital, hospice and respite care is available </a:t>
            </a:r>
          </a:p>
        </p:txBody>
      </p:sp>
      <p:sp>
        <p:nvSpPr>
          <p:cNvPr id="6" name="TextBox 5">
            <a:extLst>
              <a:ext uri="{FF2B5EF4-FFF2-40B4-BE49-F238E27FC236}">
                <a16:creationId xmlns:a16="http://schemas.microsoft.com/office/drawing/2014/main" id="{9A00D5B8-84D9-4B84-ABB1-330F1E08D329}"/>
              </a:ext>
            </a:extLst>
          </p:cNvPr>
          <p:cNvSpPr txBox="1"/>
          <p:nvPr/>
        </p:nvSpPr>
        <p:spPr>
          <a:xfrm>
            <a:off x="2407641" y="6486100"/>
            <a:ext cx="65601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CD433"/>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https://www.interiorhealth.ca/YourCare/PalliativeCare/Pages/WhatIsPalliative.aspx</a:t>
            </a:r>
            <a:endParaRPr kumimoji="0" lang="en-US" sz="1000" b="0" i="0" u="none" strike="noStrike" kern="1200" cap="none" spc="0" normalizeH="0" baseline="0" noProof="0" dirty="0">
              <a:ln>
                <a:noFill/>
              </a:ln>
              <a:solidFill>
                <a:srgbClr val="ACD433"/>
              </a:solidFill>
              <a:effectLst/>
              <a:uLnTx/>
              <a:uFillTx/>
              <a:latin typeface="Calibri" panose="020F0502020204030204"/>
              <a:ea typeface="+mn-ea"/>
              <a:cs typeface="+mn-cs"/>
            </a:endParaRPr>
          </a:p>
        </p:txBody>
      </p:sp>
      <p:pic>
        <p:nvPicPr>
          <p:cNvPr id="7" name="Content Placeholder 6" descr="Clasping hands">
            <a:extLst>
              <a:ext uri="{FF2B5EF4-FFF2-40B4-BE49-F238E27FC236}">
                <a16:creationId xmlns:a16="http://schemas.microsoft.com/office/drawing/2014/main" id="{1667F93F-D077-6E22-3709-37728A65EBCA}"/>
              </a:ext>
            </a:extLst>
          </p:cNvPr>
          <p:cNvPicPr>
            <a:picLocks noGrp="1" noChangeAspect="1"/>
          </p:cNvPicPr>
          <p:nvPr>
            <p:ph sz="half" idx="2"/>
          </p:nvPr>
        </p:nvPicPr>
        <p:blipFill>
          <a:blip r:embed="rId3"/>
          <a:stretch>
            <a:fillRect/>
          </a:stretch>
        </p:blipFill>
        <p:spPr>
          <a:xfrm>
            <a:off x="6762243" y="2245212"/>
            <a:ext cx="4835590" cy="3613854"/>
          </a:xfrm>
        </p:spPr>
      </p:pic>
      <p:sp>
        <p:nvSpPr>
          <p:cNvPr id="4" name="Footer Placeholder 3">
            <a:extLst>
              <a:ext uri="{FF2B5EF4-FFF2-40B4-BE49-F238E27FC236}">
                <a16:creationId xmlns:a16="http://schemas.microsoft.com/office/drawing/2014/main" id="{BF79F181-C084-2FB2-14B7-F41651BD9100}"/>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4013263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8" name="Straight Connector 37">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1"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2" name="Isosceles Triangle 41">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3"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4"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5"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6" name="Isosceles Triangle 45">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7" name="Isosceles Triangle 46">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13" name="Picture 12" descr="Two people holding hands">
            <a:extLst>
              <a:ext uri="{FF2B5EF4-FFF2-40B4-BE49-F238E27FC236}">
                <a16:creationId xmlns:a16="http://schemas.microsoft.com/office/drawing/2014/main" id="{A3461528-C767-3959-9A84-860A98C93763}"/>
              </a:ext>
            </a:extLst>
          </p:cNvPr>
          <p:cNvPicPr>
            <a:picLocks noChangeAspect="1"/>
          </p:cNvPicPr>
          <p:nvPr/>
        </p:nvPicPr>
        <p:blipFill rotWithShape="1">
          <a:blip r:embed="rId3">
            <a:duotone>
              <a:prstClr val="black"/>
              <a:prstClr val="white"/>
            </a:duotone>
          </a:blip>
          <a:srcRect l="20417" t="9091" r="17301" b="-1"/>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14DB7D8-497C-D342-FC10-CD51AD38C7E4}"/>
              </a:ext>
            </a:extLst>
          </p:cNvPr>
          <p:cNvSpPr>
            <a:spLocks noGrp="1"/>
          </p:cNvSpPr>
          <p:nvPr>
            <p:ph type="title"/>
          </p:nvPr>
        </p:nvSpPr>
        <p:spPr>
          <a:xfrm>
            <a:off x="668866" y="497712"/>
            <a:ext cx="5106901" cy="2071868"/>
          </a:xfrm>
        </p:spPr>
        <p:txBody>
          <a:bodyPr vert="horz" lIns="91440" tIns="45720" rIns="91440" bIns="45720" rtlCol="0" anchor="b">
            <a:normAutofit fontScale="90000"/>
          </a:bodyPr>
          <a:lstStyle/>
          <a:p>
            <a:pPr algn="ctr">
              <a:lnSpc>
                <a:spcPct val="90000"/>
              </a:lnSpc>
            </a:pPr>
            <a:r>
              <a:rPr lang="en-US" sz="2600" dirty="0"/>
              <a:t>Some considerations from your IPE facilitator team about EOL care as a student or as new healthcare professionals</a:t>
            </a:r>
            <a:br>
              <a:rPr lang="en-US" sz="2600" dirty="0"/>
            </a:br>
            <a:br>
              <a:rPr lang="en-US" sz="2600" dirty="0"/>
            </a:br>
            <a:endParaRPr lang="en-US" sz="2600" dirty="0"/>
          </a:p>
        </p:txBody>
      </p:sp>
      <p:sp>
        <p:nvSpPr>
          <p:cNvPr id="4" name="Text Placeholder 3">
            <a:extLst>
              <a:ext uri="{FF2B5EF4-FFF2-40B4-BE49-F238E27FC236}">
                <a16:creationId xmlns:a16="http://schemas.microsoft.com/office/drawing/2014/main" id="{111173DA-05F7-939E-65C8-A33FB8A710B3}"/>
              </a:ext>
            </a:extLst>
          </p:cNvPr>
          <p:cNvSpPr>
            <a:spLocks noGrp="1"/>
          </p:cNvSpPr>
          <p:nvPr>
            <p:ph type="body" idx="1"/>
          </p:nvPr>
        </p:nvSpPr>
        <p:spPr>
          <a:xfrm>
            <a:off x="665692" y="2361234"/>
            <a:ext cx="5263099" cy="3999053"/>
          </a:xfrm>
        </p:spPr>
        <p:txBody>
          <a:bodyPr vert="horz" lIns="91440" tIns="45720" rIns="91440" bIns="45720" rtlCol="0" anchor="t">
            <a:normAutofit fontScale="92500" lnSpcReduction="10000"/>
          </a:bodyPr>
          <a:lstStyle/>
          <a:p>
            <a:pPr marL="342900" indent="-342900">
              <a:lnSpc>
                <a:spcPct val="90000"/>
              </a:lnSpc>
              <a:buFont typeface="Arial" panose="020B0604020202020204" pitchFamily="34" charset="0"/>
              <a:buChar char="•"/>
            </a:pPr>
            <a:r>
              <a:rPr lang="en-US" sz="2200" dirty="0">
                <a:solidFill>
                  <a:schemeClr val="tx1">
                    <a:lumMod val="75000"/>
                    <a:lumOff val="25000"/>
                  </a:schemeClr>
                </a:solidFill>
              </a:rPr>
              <a:t>EOL experiences will have an emotional impact on you. They are often emotional but gratifying</a:t>
            </a:r>
          </a:p>
          <a:p>
            <a:pPr marL="342900" lvl="0" indent="-342900">
              <a:lnSpc>
                <a:spcPct val="90000"/>
              </a:lnSpc>
              <a:buFont typeface="Arial" panose="020B0604020202020204" pitchFamily="34" charset="0"/>
              <a:buChar char="•"/>
            </a:pPr>
            <a:r>
              <a:rPr lang="en-US" sz="2200" dirty="0">
                <a:solidFill>
                  <a:schemeClr val="tx1">
                    <a:lumMod val="75000"/>
                    <a:lumOff val="25000"/>
                  </a:schemeClr>
                </a:solidFill>
              </a:rPr>
              <a:t>You will attend to the physical, spiritual and psychosocial needs of the patient and family while experiencing your own learning about the death experience</a:t>
            </a:r>
          </a:p>
          <a:p>
            <a:pPr marL="342900" lvl="0" indent="-342900">
              <a:lnSpc>
                <a:spcPct val="90000"/>
              </a:lnSpc>
              <a:buFont typeface="Arial" panose="020B0604020202020204" pitchFamily="34" charset="0"/>
              <a:buChar char="•"/>
            </a:pPr>
            <a:r>
              <a:rPr lang="en-US" sz="2200" dirty="0">
                <a:solidFill>
                  <a:schemeClr val="tx1">
                    <a:lumMod val="75000"/>
                    <a:lumOff val="25000"/>
                  </a:schemeClr>
                </a:solidFill>
              </a:rPr>
              <a:t>EOL care can highlight limitations of life (in)experience and that is OK and normal</a:t>
            </a:r>
          </a:p>
          <a:p>
            <a:pPr lvl="0">
              <a:lnSpc>
                <a:spcPct val="90000"/>
              </a:lnSpc>
            </a:pPr>
            <a:endParaRPr lang="en-US" sz="2200" dirty="0">
              <a:solidFill>
                <a:schemeClr val="tx1">
                  <a:lumMod val="75000"/>
                  <a:lumOff val="25000"/>
                </a:schemeClr>
              </a:solidFill>
            </a:endParaRPr>
          </a:p>
          <a:p>
            <a:pPr lvl="0" algn="ctr">
              <a:lnSpc>
                <a:spcPct val="90000"/>
              </a:lnSpc>
            </a:pPr>
            <a:r>
              <a:rPr lang="en-US" sz="2200" dirty="0">
                <a:solidFill>
                  <a:schemeClr val="tx1">
                    <a:lumMod val="75000"/>
                    <a:lumOff val="25000"/>
                  </a:schemeClr>
                </a:solidFill>
              </a:rPr>
              <a:t>Spend some time thinking about your strengths that can help you provide EOL care?</a:t>
            </a:r>
          </a:p>
          <a:p>
            <a:pPr lvl="0" algn="r">
              <a:lnSpc>
                <a:spcPct val="90000"/>
              </a:lnSpc>
            </a:pPr>
            <a:r>
              <a:rPr lang="en-US" sz="400" dirty="0"/>
              <a:t> </a:t>
            </a:r>
          </a:p>
        </p:txBody>
      </p:sp>
      <p:cxnSp>
        <p:nvCxnSpPr>
          <p:cNvPr id="49" name="Straight Connector 4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Footer Placeholder 2">
            <a:extLst>
              <a:ext uri="{FF2B5EF4-FFF2-40B4-BE49-F238E27FC236}">
                <a16:creationId xmlns:a16="http://schemas.microsoft.com/office/drawing/2014/main" id="{C8E57E06-202F-55BE-3D39-7DDD304D049C}"/>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417718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pic>
        <p:nvPicPr>
          <p:cNvPr id="5" name="Picture 4" descr="Lit lightbulb lamp">
            <a:extLst>
              <a:ext uri="{FF2B5EF4-FFF2-40B4-BE49-F238E27FC236}">
                <a16:creationId xmlns:a16="http://schemas.microsoft.com/office/drawing/2014/main" id="{91E5FB9A-0F8F-2487-8E4F-6189AA18C920}"/>
              </a:ext>
            </a:extLst>
          </p:cNvPr>
          <p:cNvPicPr>
            <a:picLocks noChangeAspect="1"/>
          </p:cNvPicPr>
          <p:nvPr/>
        </p:nvPicPr>
        <p:blipFill rotWithShape="1">
          <a:blip r:embed="rId3">
            <a:extLst>
              <a:ext uri="{28A0092B-C50C-407E-A947-70E740481C1C}">
                <a14:useLocalDpi xmlns:a14="http://schemas.microsoft.com/office/drawing/2010/main" val="0"/>
              </a:ext>
            </a:extLst>
          </a:blip>
          <a:srcRect l="20802" r="208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E203A99-51E6-321D-77EE-AC48B3CF0ABC}"/>
              </a:ext>
            </a:extLst>
          </p:cNvPr>
          <p:cNvSpPr>
            <a:spLocks noGrp="1"/>
          </p:cNvSpPr>
          <p:nvPr>
            <p:ph type="ctrTitle"/>
          </p:nvPr>
        </p:nvSpPr>
        <p:spPr>
          <a:xfrm>
            <a:off x="677333" y="609600"/>
            <a:ext cx="3851123" cy="1320800"/>
          </a:xfrm>
        </p:spPr>
        <p:txBody>
          <a:bodyPr vert="horz" lIns="91440" tIns="45720" rIns="91440" bIns="45720" rtlCol="0" anchor="t">
            <a:normAutofit/>
          </a:bodyPr>
          <a:lstStyle/>
          <a:p>
            <a:pPr algn="l"/>
            <a:r>
              <a:rPr lang="en-US" sz="3600"/>
              <a:t> </a:t>
            </a:r>
            <a:r>
              <a:rPr lang="en-US" sz="3600" dirty="0"/>
              <a:t>Final </a:t>
            </a:r>
            <a:r>
              <a:rPr lang="en-US" sz="3600"/>
              <a:t>thoughts</a:t>
            </a:r>
            <a:r>
              <a:rPr lang="en-US" sz="3600" dirty="0"/>
              <a:t> </a:t>
            </a:r>
            <a:br>
              <a:rPr lang="en-US" sz="3600" dirty="0"/>
            </a:br>
            <a:r>
              <a:rPr lang="en-US" sz="3600" dirty="0"/>
              <a:t>“A Good Death”</a:t>
            </a:r>
          </a:p>
        </p:txBody>
      </p:sp>
      <p:sp>
        <p:nvSpPr>
          <p:cNvPr id="3" name="Content Placeholder 2">
            <a:extLst>
              <a:ext uri="{FF2B5EF4-FFF2-40B4-BE49-F238E27FC236}">
                <a16:creationId xmlns:a16="http://schemas.microsoft.com/office/drawing/2014/main" id="{62D65302-7BB9-1CF1-C873-74D7E7015397}"/>
              </a:ext>
            </a:extLst>
          </p:cNvPr>
          <p:cNvSpPr>
            <a:spLocks noGrp="1"/>
          </p:cNvSpPr>
          <p:nvPr>
            <p:ph type="subTitle" idx="1"/>
          </p:nvPr>
        </p:nvSpPr>
        <p:spPr>
          <a:xfrm>
            <a:off x="677333" y="2160589"/>
            <a:ext cx="4554423" cy="4087811"/>
          </a:xfrm>
        </p:spPr>
        <p:txBody>
          <a:bodyPr vert="horz" lIns="91440" tIns="45720" rIns="91440" bIns="45720" rtlCol="0">
            <a:normAutofit/>
          </a:bodyPr>
          <a:lstStyle/>
          <a:p>
            <a:pPr algn="l"/>
            <a:r>
              <a:rPr lang="en-US" sz="2000" cap="none" dirty="0">
                <a:solidFill>
                  <a:schemeClr val="tx1">
                    <a:lumMod val="75000"/>
                    <a:lumOff val="25000"/>
                  </a:schemeClr>
                </a:solidFill>
              </a:rPr>
              <a:t>“A good death is one that is free from avoidable distress and suffering, for patients, family, and caregivers; in general accord with the patients’ and families’ wishes; and reasonably consistent with clinical, cultural, and ethical standards.” (Field &amp; Cassel, 1997)</a:t>
            </a:r>
          </a:p>
          <a:p>
            <a:pPr algn="l"/>
            <a:r>
              <a:rPr lang="en-US" sz="2000" cap="none" dirty="0">
                <a:solidFill>
                  <a:schemeClr val="tx1">
                    <a:lumMod val="75000"/>
                    <a:lumOff val="25000"/>
                  </a:schemeClr>
                </a:solidFill>
              </a:rPr>
              <a:t>Come to the IPE activity prepared to support our client through the health transitions of chronic and progressive illness</a:t>
            </a:r>
            <a:endParaRPr lang="en-US" sz="2000"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78DFDC09-4552-3934-0184-6FC31EE303B2}"/>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317815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C72A-8E95-3822-E882-FEF2B51D7270}"/>
              </a:ext>
            </a:extLst>
          </p:cNvPr>
          <p:cNvSpPr>
            <a:spLocks noGrp="1"/>
          </p:cNvSpPr>
          <p:nvPr>
            <p:ph type="title"/>
          </p:nvPr>
        </p:nvSpPr>
        <p:spPr>
          <a:xfrm>
            <a:off x="677334" y="609600"/>
            <a:ext cx="9581274" cy="1320800"/>
          </a:xfrm>
        </p:spPr>
        <p:txBody>
          <a:bodyPr>
            <a:normAutofit/>
          </a:bodyPr>
          <a:lstStyle/>
          <a:p>
            <a:r>
              <a:rPr lang="en-US" sz="5600" dirty="0"/>
              <a:t>To Begin – Key terminology</a:t>
            </a:r>
          </a:p>
        </p:txBody>
      </p:sp>
      <p:graphicFrame>
        <p:nvGraphicFramePr>
          <p:cNvPr id="5" name="Content Placeholder 2">
            <a:extLst>
              <a:ext uri="{FF2B5EF4-FFF2-40B4-BE49-F238E27FC236}">
                <a16:creationId xmlns:a16="http://schemas.microsoft.com/office/drawing/2014/main" id="{4DFA71D0-73FB-2810-8C27-09B19F51B47B}"/>
              </a:ext>
            </a:extLst>
          </p:cNvPr>
          <p:cNvGraphicFramePr>
            <a:graphicFrameLocks noGrp="1"/>
          </p:cNvGraphicFramePr>
          <p:nvPr>
            <p:ph idx="1"/>
            <p:extLst>
              <p:ext uri="{D42A27DB-BD31-4B8C-83A1-F6EECF244321}">
                <p14:modId xmlns:p14="http://schemas.microsoft.com/office/powerpoint/2010/main" val="2496414417"/>
              </p:ext>
            </p:extLst>
          </p:nvPr>
        </p:nvGraphicFramePr>
        <p:xfrm>
          <a:off x="1155700" y="1666754"/>
          <a:ext cx="9494371" cy="4581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4FC1946-D12F-4908-B0CA-3F0FC5F17845}"/>
              </a:ext>
            </a:extLst>
          </p:cNvPr>
          <p:cNvSpPr txBox="1"/>
          <p:nvPr/>
        </p:nvSpPr>
        <p:spPr>
          <a:xfrm>
            <a:off x="6096000" y="6365507"/>
            <a:ext cx="55057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https://www.selfmanagementbc.ca/uploads/HCC_SelfManagementReport_FA.pdf</a:t>
            </a:r>
          </a:p>
        </p:txBody>
      </p:sp>
      <p:sp>
        <p:nvSpPr>
          <p:cNvPr id="4" name="Footer Placeholder 3">
            <a:extLst>
              <a:ext uri="{FF2B5EF4-FFF2-40B4-BE49-F238E27FC236}">
                <a16:creationId xmlns:a16="http://schemas.microsoft.com/office/drawing/2014/main" id="{034279C2-EB20-3160-6682-365B12FBFD65}"/>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224451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0F38-76F9-8D88-412A-62A03E022E3C}"/>
              </a:ext>
            </a:extLst>
          </p:cNvPr>
          <p:cNvSpPr>
            <a:spLocks noGrp="1"/>
          </p:cNvSpPr>
          <p:nvPr>
            <p:ph type="ctrTitle"/>
          </p:nvPr>
        </p:nvSpPr>
        <p:spPr>
          <a:xfrm>
            <a:off x="698263" y="1143112"/>
            <a:ext cx="5132438" cy="3866535"/>
          </a:xfrm>
        </p:spPr>
        <p:txBody>
          <a:bodyPr vert="horz" lIns="91440" tIns="45720" rIns="91440" bIns="45720" rtlCol="0" anchor="ctr">
            <a:normAutofit/>
          </a:bodyPr>
          <a:lstStyle/>
          <a:p>
            <a:pPr>
              <a:lnSpc>
                <a:spcPct val="90000"/>
              </a:lnSpc>
            </a:pPr>
            <a:r>
              <a:rPr lang="en-US" sz="2400" dirty="0"/>
              <a:t>Approximately half of all Canadians  are living with at least one chronic health condition, and more than one in four Canadians report having two or more chronic conditions.</a:t>
            </a:r>
            <a:br>
              <a:rPr lang="en-US" sz="2400" dirty="0"/>
            </a:br>
            <a:br>
              <a:rPr lang="en-US" sz="2400" dirty="0"/>
            </a:br>
            <a:r>
              <a:rPr lang="en-US" sz="2400" dirty="0"/>
              <a:t>Many will live well and</a:t>
            </a:r>
            <a:br>
              <a:rPr lang="en-US" sz="2400" dirty="0"/>
            </a:br>
            <a:r>
              <a:rPr lang="en-US" sz="2400" dirty="0"/>
              <a:t>long despite having a long-term health concern, but others will not.</a:t>
            </a:r>
          </a:p>
        </p:txBody>
      </p:sp>
      <p:pic>
        <p:nvPicPr>
          <p:cNvPr id="5" name="Picture 4" descr="Elderly woman sitting at home">
            <a:extLst>
              <a:ext uri="{FF2B5EF4-FFF2-40B4-BE49-F238E27FC236}">
                <a16:creationId xmlns:a16="http://schemas.microsoft.com/office/drawing/2014/main" id="{0E0A64CF-AE73-F62A-7647-B34495BE4D42}"/>
              </a:ext>
            </a:extLst>
          </p:cNvPr>
          <p:cNvPicPr>
            <a:picLocks noChangeAspect="1"/>
          </p:cNvPicPr>
          <p:nvPr/>
        </p:nvPicPr>
        <p:blipFill rotWithShape="1">
          <a:blip r:embed="rId3">
            <a:extLst>
              <a:ext uri="{28A0092B-C50C-407E-A947-70E740481C1C}">
                <a14:useLocalDpi xmlns:a14="http://schemas.microsoft.com/office/drawing/2010/main" val="0"/>
              </a:ext>
            </a:extLst>
          </a:blip>
          <a:srcRect l="40386" r="1739"/>
          <a:stretch/>
        </p:blipFill>
        <p:spPr>
          <a:xfrm>
            <a:off x="6700827" y="645106"/>
            <a:ext cx="4842716" cy="5585369"/>
          </a:xfrm>
          <a:prstGeom prst="rect">
            <a:avLst/>
          </a:prstGeom>
        </p:spPr>
      </p:pic>
      <p:sp>
        <p:nvSpPr>
          <p:cNvPr id="3" name="Footer Placeholder 2">
            <a:extLst>
              <a:ext uri="{FF2B5EF4-FFF2-40B4-BE49-F238E27FC236}">
                <a16:creationId xmlns:a16="http://schemas.microsoft.com/office/drawing/2014/main" id="{CDB2AF70-D76C-9C12-57F0-5990721167A0}"/>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1095125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673754" y="643467"/>
            <a:ext cx="4203045" cy="1375608"/>
          </a:xfrm>
        </p:spPr>
        <p:txBody>
          <a:bodyPr anchor="ctr">
            <a:normAutofit fontScale="90000"/>
          </a:bodyPr>
          <a:lstStyle/>
          <a:p>
            <a:r>
              <a:rPr lang="en-US" b="1" dirty="0">
                <a:solidFill>
                  <a:schemeClr val="bg1"/>
                </a:solidFill>
                <a:latin typeface="Calibri" panose="020F0502020204030204" pitchFamily="34" charset="0"/>
                <a:cs typeface="Calibri" panose="020F0502020204030204" pitchFamily="34" charset="0"/>
              </a:rPr>
              <a:t>What is Chronic Obstructive Pulmonary Disease (COPD)?</a:t>
            </a: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673754" y="2256817"/>
            <a:ext cx="3973943" cy="3957716"/>
          </a:xfrm>
        </p:spPr>
        <p:txBody>
          <a:bodyPr vert="horz" lIns="91440" tIns="45720" rIns="91440" bIns="45720" rtlCol="0">
            <a:normAutofit/>
          </a:bodyPr>
          <a:lstStyle/>
          <a:p>
            <a:pPr>
              <a:lnSpc>
                <a:spcPct val="90000"/>
              </a:lnSpc>
            </a:pPr>
            <a:r>
              <a:rPr lang="en-US" sz="1500" b="1" dirty="0">
                <a:solidFill>
                  <a:schemeClr val="bg1"/>
                </a:solidFill>
                <a:latin typeface="Calibri"/>
                <a:ea typeface="Calibri"/>
                <a:cs typeface="Calibri"/>
              </a:rPr>
              <a:t>What is it?</a:t>
            </a:r>
            <a:endParaRPr lang="en-US" sz="1500" dirty="0">
              <a:solidFill>
                <a:schemeClr val="bg1"/>
              </a:solidFill>
              <a:latin typeface="Calibri"/>
              <a:ea typeface="Calibri"/>
              <a:cs typeface="Calibri"/>
            </a:endParaRPr>
          </a:p>
          <a:p>
            <a:pPr marL="0" indent="0">
              <a:lnSpc>
                <a:spcPct val="90000"/>
              </a:lnSpc>
              <a:buNone/>
            </a:pPr>
            <a:r>
              <a:rPr lang="en-US" sz="1500" dirty="0">
                <a:solidFill>
                  <a:schemeClr val="bg1"/>
                </a:solidFill>
                <a:latin typeface="Calibri" panose="020F0502020204030204" pitchFamily="34" charset="0"/>
                <a:cs typeface="Calibri" panose="020F0502020204030204" pitchFamily="34" charset="0"/>
              </a:rPr>
              <a:t>“… a common, preventable, and treatable disease that is characterized by persistent respiratory symptoms and airflow limitation that is due to airway and/or alveolar abnormalities usually caused by…” GOLD 2023</a:t>
            </a:r>
          </a:p>
          <a:p>
            <a:pPr>
              <a:lnSpc>
                <a:spcPct val="90000"/>
              </a:lnSpc>
            </a:pPr>
            <a:r>
              <a:rPr lang="en-US" sz="1500" b="1" dirty="0">
                <a:solidFill>
                  <a:schemeClr val="bg1"/>
                </a:solidFill>
                <a:latin typeface="Calibri" panose="020F0502020204030204" pitchFamily="34" charset="0"/>
                <a:cs typeface="Calibri" panose="020F0502020204030204" pitchFamily="34" charset="0"/>
              </a:rPr>
              <a:t>Caused by? </a:t>
            </a:r>
          </a:p>
          <a:p>
            <a:pPr>
              <a:lnSpc>
                <a:spcPct val="90000"/>
              </a:lnSpc>
            </a:pPr>
            <a:r>
              <a:rPr lang="en-US" sz="1500" b="1" dirty="0">
                <a:solidFill>
                  <a:schemeClr val="bg1"/>
                </a:solidFill>
                <a:latin typeface="Calibri" panose="020F0502020204030204" pitchFamily="34" charset="0"/>
                <a:cs typeface="Calibri" panose="020F0502020204030204" pitchFamily="34" charset="0"/>
              </a:rPr>
              <a:t>Is it reversible?</a:t>
            </a:r>
            <a:endParaRPr lang="en-US" sz="1500" dirty="0">
              <a:solidFill>
                <a:schemeClr val="bg1"/>
              </a:solidFill>
              <a:latin typeface="Calibri" panose="020F0502020204030204" pitchFamily="34" charset="0"/>
              <a:cs typeface="Calibri" panose="020F0502020204030204" pitchFamily="34" charset="0"/>
            </a:endParaRPr>
          </a:p>
          <a:p>
            <a:pPr>
              <a:lnSpc>
                <a:spcPct val="90000"/>
              </a:lnSpc>
            </a:pPr>
            <a:r>
              <a:rPr lang="en-US" sz="1500" b="1" dirty="0">
                <a:solidFill>
                  <a:schemeClr val="bg1"/>
                </a:solidFill>
                <a:latin typeface="Calibri" panose="020F0502020204030204" pitchFamily="34" charset="0"/>
                <a:cs typeface="Calibri" panose="020F0502020204030204" pitchFamily="34" charset="0"/>
              </a:rPr>
              <a:t>What is the difference between COPD, emphysema, and chronic bronchitis?</a:t>
            </a:r>
          </a:p>
          <a:p>
            <a:pPr marL="0" indent="0">
              <a:lnSpc>
                <a:spcPct val="90000"/>
              </a:lnSpc>
              <a:buNone/>
            </a:pPr>
            <a:endParaRPr lang="en-US" sz="1500" dirty="0">
              <a:solidFill>
                <a:schemeClr val="bg1"/>
              </a:solidFill>
              <a:latin typeface="Calibri" panose="020F0502020204030204" pitchFamily="34" charset="0"/>
              <a:cs typeface="Calibri" panose="020F0502020204030204" pitchFamily="34" charset="0"/>
            </a:endParaRPr>
          </a:p>
          <a:p>
            <a:pPr marL="0" indent="0">
              <a:lnSpc>
                <a:spcPct val="90000"/>
              </a:lnSpc>
              <a:buNone/>
            </a:pPr>
            <a:endParaRPr lang="en-US" sz="1500" dirty="0">
              <a:solidFill>
                <a:schemeClr val="bg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8AF93CB-19E9-4F54-AC01-98B50A483D5F}"/>
              </a:ext>
            </a:extLst>
          </p:cNvPr>
          <p:cNvPicPr>
            <a:picLocks noChangeAspect="1"/>
          </p:cNvPicPr>
          <p:nvPr/>
        </p:nvPicPr>
        <p:blipFill>
          <a:blip r:embed="rId3"/>
          <a:stretch>
            <a:fillRect/>
          </a:stretch>
        </p:blipFill>
        <p:spPr>
          <a:xfrm>
            <a:off x="6096001" y="1410348"/>
            <a:ext cx="5143500" cy="4024788"/>
          </a:xfrm>
          <a:prstGeom prst="rect">
            <a:avLst/>
          </a:prstGeom>
        </p:spPr>
      </p:pic>
      <p:sp>
        <p:nvSpPr>
          <p:cNvPr id="4" name="Footer Placeholder 1">
            <a:extLst>
              <a:ext uri="{FF2B5EF4-FFF2-40B4-BE49-F238E27FC236}">
                <a16:creationId xmlns:a16="http://schemas.microsoft.com/office/drawing/2014/main" id="{94C187CB-0B93-28EF-ECA5-98E0A845B89E}"/>
              </a:ext>
            </a:extLst>
          </p:cNvPr>
          <p:cNvSpPr>
            <a:spLocks noGrp="1"/>
          </p:cNvSpPr>
          <p:nvPr>
            <p:ph type="ftr" sz="quarter" idx="11"/>
          </p:nvPr>
        </p:nvSpPr>
        <p:spPr>
          <a:xfrm>
            <a:off x="5295899" y="6182876"/>
            <a:ext cx="4598633" cy="365125"/>
          </a:xfrm>
        </p:spPr>
        <p:txBody>
          <a:bodyPr>
            <a:normAutofit/>
          </a:bodyPr>
          <a:lstStyle/>
          <a:p>
            <a:pPr>
              <a:lnSpc>
                <a:spcPct val="90000"/>
              </a:lnSpc>
              <a:spcAft>
                <a:spcPts val="600"/>
              </a:spcAft>
            </a:pPr>
            <a:r>
              <a:rPr lang="en-US" b="0">
                <a:solidFill>
                  <a:schemeClr val="tx1">
                    <a:lumMod val="65000"/>
                    <a:lumOff val="35000"/>
                  </a:schemeClr>
                </a:solidFill>
                <a:effectLst/>
                <a:latin typeface="Open Sans" panose="020F0502020204030204" pitchFamily="34" charset="0"/>
              </a:rPr>
              <a:t>Graham, Innes-Weins &amp; Walker, 2023</a:t>
            </a:r>
            <a:endParaRPr lang="en-AU">
              <a:solidFill>
                <a:schemeClr val="tx1">
                  <a:lumMod val="65000"/>
                  <a:lumOff val="35000"/>
                </a:schemeClr>
              </a:solidFill>
            </a:endParaRPr>
          </a:p>
        </p:txBody>
      </p:sp>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AutoShape 6" descr="https://mail.google.com/mail/u/0?ui=2&amp;ik=f442caf0cc&amp;attid=0.1.1&amp;permmsgid=msg-f:1678480100590188811&amp;th=174b28c22e3d790b&amp;view=fimg&amp;sz=s0-l75-ft&amp;attbid=ANGjdJ8K2KlUHfghN7tEtEYEgHCAvKcCtHXBRr6YQINFGpRh0REQxLmLfBoAXAz6nKR9_sA_MOWMngO83pfwk8I7aMVzYOrYX2HnQIWIGJfpR20I6fPfy3eQgYGrWRM&amp;disp=emb">
            <a:extLst>
              <a:ext uri="{FF2B5EF4-FFF2-40B4-BE49-F238E27FC236}">
                <a16:creationId xmlns:a16="http://schemas.microsoft.com/office/drawing/2014/main" id="{CC245657-4766-4C12-AC2F-9B234BA6F4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286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786572" y="429836"/>
            <a:ext cx="5212447" cy="1622321"/>
          </a:xfrm>
        </p:spPr>
        <p:txBody>
          <a:bodyPr>
            <a:noAutofit/>
          </a:bodyPr>
          <a:lstStyle/>
          <a:p>
            <a:r>
              <a:rPr lang="en-US" sz="4000" b="1" dirty="0">
                <a:latin typeface="Calibri" panose="020F0502020204030204" pitchFamily="34" charset="0"/>
                <a:cs typeface="Calibri" panose="020F0502020204030204" pitchFamily="34" charset="0"/>
              </a:rPr>
              <a:t>COPD Patho Basics </a:t>
            </a: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675596" y="2052157"/>
            <a:ext cx="4300957" cy="5662535"/>
          </a:xfrm>
        </p:spPr>
        <p:txBody>
          <a:bodyPr vert="horz" lIns="91440" tIns="45720" rIns="91440" bIns="45720" rtlCol="0" anchor="t">
            <a:normAutofit/>
          </a:bodyPr>
          <a:lstStyle/>
          <a:p>
            <a:r>
              <a:rPr lang="en-US" sz="2200" b="1" dirty="0"/>
              <a:t>Emphysema:</a:t>
            </a:r>
          </a:p>
          <a:p>
            <a:pPr lvl="1"/>
            <a:r>
              <a:rPr lang="en-US" sz="2000" dirty="0">
                <a:hlinkClick r:id="rId3"/>
              </a:rPr>
              <a:t>Emphysema video</a:t>
            </a:r>
            <a:endParaRPr lang="en-US" sz="2000" dirty="0"/>
          </a:p>
          <a:p>
            <a:r>
              <a:rPr lang="en-US" sz="2200" b="1" dirty="0"/>
              <a:t>Chronic bronchitis:</a:t>
            </a:r>
          </a:p>
          <a:p>
            <a:pPr lvl="1"/>
            <a:r>
              <a:rPr lang="en-US" sz="2000" dirty="0"/>
              <a:t>What are characteristics of this pathophysiology? How is it different than Emphysema?</a:t>
            </a:r>
            <a:endParaRPr lang="en-US" sz="2200" dirty="0"/>
          </a:p>
          <a:p>
            <a:r>
              <a:rPr lang="en-US" sz="2200" dirty="0"/>
              <a:t>COPD often features of both</a:t>
            </a:r>
          </a:p>
          <a:p>
            <a:pPr marL="0" indent="0">
              <a:buNone/>
            </a:pPr>
            <a:endParaRPr lang="en-US" sz="2200" dirty="0"/>
          </a:p>
          <a:p>
            <a:pPr marL="0" indent="0">
              <a:buNone/>
            </a:pPr>
            <a:endParaRPr lang="en-US" sz="3600" dirty="0">
              <a:latin typeface="Calibri" panose="020F0502020204030204" pitchFamily="34" charset="0"/>
              <a:cs typeface="Calibri" panose="020F0502020204030204" pitchFamily="34" charset="0"/>
            </a:endParaRPr>
          </a:p>
        </p:txBody>
      </p:sp>
      <p:sp>
        <p:nvSpPr>
          <p:cNvPr id="5" name="Footer Placeholder 1">
            <a:extLst>
              <a:ext uri="{FF2B5EF4-FFF2-40B4-BE49-F238E27FC236}">
                <a16:creationId xmlns:a16="http://schemas.microsoft.com/office/drawing/2014/main" id="{E5600057-98D7-39D0-A898-71B417C8DEDA}"/>
              </a:ext>
            </a:extLst>
          </p:cNvPr>
          <p:cNvSpPr>
            <a:spLocks noGrp="1"/>
          </p:cNvSpPr>
          <p:nvPr>
            <p:ph type="ftr" sz="quarter" idx="11"/>
          </p:nvPr>
        </p:nvSpPr>
        <p:spPr>
          <a:xfrm>
            <a:off x="979470" y="6323339"/>
            <a:ext cx="6137187" cy="365125"/>
          </a:xfrm>
        </p:spPr>
        <p:txBody>
          <a:bodyPr/>
          <a:lstStyle/>
          <a:p>
            <a:r>
              <a:rPr lang="en-US" sz="1000"/>
              <a:t>Graham, Innes-Weins &amp; Walker, 2023</a:t>
            </a:r>
            <a:endParaRPr lang="en-AU" sz="1000" dirty="0"/>
          </a:p>
        </p:txBody>
      </p:sp>
      <p:sp>
        <p:nvSpPr>
          <p:cNvPr id="6" name="AutoShape 6" descr="https://mail.google.com/mail/u/0?ui=2&amp;ik=f442caf0cc&amp;attid=0.1.1&amp;permmsgid=msg-f:1678480100590188811&amp;th=174b28c22e3d790b&amp;view=fimg&amp;sz=s0-l75-ft&amp;attbid=ANGjdJ8K2KlUHfghN7tEtEYEgHCAvKcCtHXBRr6YQINFGpRh0REQxLmLfBoAXAz6nKR9_sA_MOWMngO83pfwk8I7aMVzYOrYX2HnQIWIGJfpR20I6fPfy3eQgYGrWRM&amp;disp=emb">
            <a:extLst>
              <a:ext uri="{FF2B5EF4-FFF2-40B4-BE49-F238E27FC236}">
                <a16:creationId xmlns:a16="http://schemas.microsoft.com/office/drawing/2014/main" id="{CC245657-4766-4C12-AC2F-9B234BA6F4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Chronic Conditions | Lifespan Development">
            <a:extLst>
              <a:ext uri="{FF2B5EF4-FFF2-40B4-BE49-F238E27FC236}">
                <a16:creationId xmlns:a16="http://schemas.microsoft.com/office/drawing/2014/main" id="{4A9A5AC5-AB6F-7713-7536-22AB40616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00212"/>
            <a:ext cx="44577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78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7" name="Isosceles Triangle 5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5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 name="Freeform: Shape 6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7181723" y="609600"/>
            <a:ext cx="4512989" cy="1524996"/>
          </a:xfrm>
        </p:spPr>
        <p:txBody>
          <a:bodyPr anchor="ctr">
            <a:normAutofit/>
          </a:bodyPr>
          <a:lstStyle/>
          <a:p>
            <a:r>
              <a:rPr lang="en-US" b="1" dirty="0">
                <a:solidFill>
                  <a:srgbClr val="FFFFFF"/>
                </a:solidFill>
                <a:latin typeface="Calibri" panose="020F0502020204030204" pitchFamily="34" charset="0"/>
                <a:cs typeface="Calibri" panose="020F0502020204030204" pitchFamily="34" charset="0"/>
              </a:rPr>
              <a:t>Air trapping</a:t>
            </a:r>
          </a:p>
        </p:txBody>
      </p:sp>
      <p:pic>
        <p:nvPicPr>
          <p:cNvPr id="4" name="Picture 3">
            <a:extLst>
              <a:ext uri="{FF2B5EF4-FFF2-40B4-BE49-F238E27FC236}">
                <a16:creationId xmlns:a16="http://schemas.microsoft.com/office/drawing/2014/main" id="{D83BCEFA-FDE6-22F4-A7E6-E493DCBA6AF0}"/>
              </a:ext>
            </a:extLst>
          </p:cNvPr>
          <p:cNvPicPr>
            <a:picLocks noChangeAspect="1"/>
          </p:cNvPicPr>
          <p:nvPr/>
        </p:nvPicPr>
        <p:blipFill>
          <a:blip r:embed="rId3"/>
          <a:stretch>
            <a:fillRect/>
          </a:stretch>
        </p:blipFill>
        <p:spPr>
          <a:xfrm>
            <a:off x="757251" y="1432829"/>
            <a:ext cx="3856774" cy="4081241"/>
          </a:xfrm>
          <a:prstGeom prst="rect">
            <a:avLst/>
          </a:prstGeom>
        </p:spPr>
      </p:pic>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7181725" y="1921397"/>
            <a:ext cx="4512988" cy="4233870"/>
          </a:xfrm>
        </p:spPr>
        <p:txBody>
          <a:bodyPr vert="horz" lIns="91440" tIns="45720" rIns="91440" bIns="45720" rtlCol="0" anchor="t">
            <a:normAutofit/>
          </a:bodyPr>
          <a:lstStyle/>
          <a:p>
            <a:r>
              <a:rPr lang="en-US" dirty="0">
                <a:solidFill>
                  <a:srgbClr val="FFFFFF"/>
                </a:solidFill>
                <a:latin typeface="Calibri"/>
                <a:ea typeface="Calibri"/>
                <a:cs typeface="Calibri"/>
              </a:rPr>
              <a:t>What is Air Trapping?</a:t>
            </a:r>
          </a:p>
          <a:p>
            <a:r>
              <a:rPr lang="en-US" dirty="0">
                <a:solidFill>
                  <a:srgbClr val="FFFFFF"/>
                </a:solidFill>
                <a:latin typeface="Calibri"/>
                <a:ea typeface="Calibri"/>
                <a:cs typeface="Calibri"/>
              </a:rPr>
              <a:t>What is the relationship between air trapping and hyperinflation?</a:t>
            </a:r>
          </a:p>
          <a:p>
            <a:r>
              <a:rPr lang="en-US" dirty="0">
                <a:solidFill>
                  <a:srgbClr val="FFFFFF"/>
                </a:solidFill>
                <a:latin typeface="Calibri"/>
                <a:ea typeface="Calibri"/>
                <a:cs typeface="Calibri"/>
              </a:rPr>
              <a:t>Is COPD an Obstructive or Restrictive lung disease?</a:t>
            </a:r>
            <a:endParaRPr lang="en-US" dirty="0">
              <a:solidFill>
                <a:srgbClr val="FFFFFF"/>
              </a:solidFill>
              <a:latin typeface="Calibri" panose="020F0502020204030204" pitchFamily="34" charset="0"/>
              <a:ea typeface="Calibri"/>
              <a:cs typeface="Calibri" panose="020F0502020204030204" pitchFamily="34" charset="0"/>
            </a:endParaRPr>
          </a:p>
          <a:p>
            <a:r>
              <a:rPr lang="en-US" dirty="0">
                <a:solidFill>
                  <a:srgbClr val="FFFFFF"/>
                </a:solidFill>
                <a:latin typeface="Calibri" panose="020F0502020204030204" pitchFamily="34" charset="0"/>
                <a:ea typeface="Calibri"/>
                <a:cs typeface="Calibri" panose="020F0502020204030204" pitchFamily="34" charset="0"/>
              </a:rPr>
              <a:t>Consider the similarities and difference between obstructive and restrictive lung disorders</a:t>
            </a:r>
            <a:endParaRPr lang="en-US" dirty="0">
              <a:solidFill>
                <a:srgbClr val="FFFFFF"/>
              </a:solidFill>
              <a:latin typeface="Calibri"/>
              <a:ea typeface="Calibri"/>
              <a:cs typeface="Calibri"/>
            </a:endParaRPr>
          </a:p>
        </p:txBody>
      </p:sp>
      <p:sp>
        <p:nvSpPr>
          <p:cNvPr id="6" name="AutoShape 6" descr="https://mail.google.com/mail/u/0?ui=2&amp;ik=f442caf0cc&amp;attid=0.1.1&amp;permmsgid=msg-f:1678480100590188811&amp;th=174b28c22e3d790b&amp;view=fimg&amp;sz=s0-l75-ft&amp;attbid=ANGjdJ8K2KlUHfghN7tEtEYEgHCAvKcCtHXBRr6YQINFGpRh0REQxLmLfBoAXAz6nKR9_sA_MOWMngO83pfwk8I7aMVzYOrYX2HnQIWIGJfpR20I6fPfy3eQgYGrWRM&amp;disp=emb">
            <a:extLst>
              <a:ext uri="{FF2B5EF4-FFF2-40B4-BE49-F238E27FC236}">
                <a16:creationId xmlns:a16="http://schemas.microsoft.com/office/drawing/2014/main" id="{CC245657-4766-4C12-AC2F-9B234BA6F4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Footer Placeholder 4">
            <a:extLst>
              <a:ext uri="{FF2B5EF4-FFF2-40B4-BE49-F238E27FC236}">
                <a16:creationId xmlns:a16="http://schemas.microsoft.com/office/drawing/2014/main" id="{BD155645-6328-250D-7079-2C8BA059E892}"/>
              </a:ext>
            </a:extLst>
          </p:cNvPr>
          <p:cNvSpPr>
            <a:spLocks noGrp="1"/>
          </p:cNvSpPr>
          <p:nvPr>
            <p:ph type="ftr" sz="quarter" idx="11"/>
          </p:nvPr>
        </p:nvSpPr>
        <p:spPr/>
        <p:txBody>
          <a:bodyPr/>
          <a:lstStyle/>
          <a:p>
            <a:r>
              <a:rPr lang="en-US"/>
              <a:t>Graham, Innes-Weins &amp; Walker, 2023</a:t>
            </a:r>
          </a:p>
        </p:txBody>
      </p:sp>
    </p:spTree>
    <p:extLst>
      <p:ext uri="{BB962C8B-B14F-4D97-AF65-F5344CB8AC3E}">
        <p14:creationId xmlns:p14="http://schemas.microsoft.com/office/powerpoint/2010/main" val="3944157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777451" y="762879"/>
            <a:ext cx="7410108" cy="1096331"/>
          </a:xfrm>
        </p:spPr>
        <p:txBody>
          <a:bodyPr>
            <a:normAutofit fontScale="90000"/>
          </a:bodyPr>
          <a:lstStyle/>
          <a:p>
            <a:r>
              <a:rPr lang="en-US" sz="4000" b="1" dirty="0">
                <a:latin typeface="Calibri" panose="020F0502020204030204" pitchFamily="34" charset="0"/>
                <a:cs typeface="Calibri" panose="020F0502020204030204" pitchFamily="34" charset="0"/>
              </a:rPr>
              <a:t>Classic Signs &amp; Symptoms of COPD</a:t>
            </a: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289560" y="2060028"/>
            <a:ext cx="5806440" cy="4263311"/>
          </a:xfrm>
        </p:spPr>
        <p:txBody>
          <a:bodyPr anchor="ctr">
            <a:normAutofit fontScale="92500" lnSpcReduction="10000"/>
          </a:bodyPr>
          <a:lstStyle/>
          <a:p>
            <a:pPr marL="0" indent="0">
              <a:buNone/>
            </a:pPr>
            <a:r>
              <a:rPr lang="en-US" altLang="en-US" sz="2800" b="1" dirty="0"/>
              <a:t>Most common S&amp;S:</a:t>
            </a:r>
          </a:p>
          <a:p>
            <a:pPr>
              <a:buFont typeface="Wingdings" panose="05000000000000000000" pitchFamily="2" charset="2"/>
              <a:buChar char="q"/>
            </a:pPr>
            <a:r>
              <a:rPr lang="en-US" altLang="en-US" sz="2400" b="1" dirty="0">
                <a:solidFill>
                  <a:schemeClr val="tx1">
                    <a:lumMod val="65000"/>
                    <a:lumOff val="35000"/>
                  </a:schemeClr>
                </a:solidFill>
              </a:rPr>
              <a:t>Dyspnea, especially with:</a:t>
            </a:r>
            <a:r>
              <a:rPr lang="en-US" altLang="en-US" sz="2400" b="1" dirty="0">
                <a:solidFill>
                  <a:srgbClr val="FF0000"/>
                </a:solidFill>
              </a:rPr>
              <a:t> </a:t>
            </a:r>
            <a:endParaRPr lang="en-US" altLang="en-US" sz="2400" dirty="0"/>
          </a:p>
          <a:p>
            <a:pPr lvl="1">
              <a:buFont typeface="Wingdings" panose="05000000000000000000" pitchFamily="2" charset="2"/>
              <a:buChar char="q"/>
            </a:pPr>
            <a:r>
              <a:rPr lang="en-US" altLang="en-US" sz="2200" dirty="0"/>
              <a:t>+/- persistent Cough</a:t>
            </a:r>
          </a:p>
          <a:p>
            <a:pPr lvl="1">
              <a:buFont typeface="Wingdings" panose="05000000000000000000" pitchFamily="2" charset="2"/>
              <a:buChar char="q"/>
            </a:pPr>
            <a:r>
              <a:rPr lang="en-US" altLang="en-US" sz="2200" dirty="0"/>
              <a:t>+/- sputum production</a:t>
            </a:r>
          </a:p>
          <a:p>
            <a:pPr>
              <a:buFont typeface="Wingdings" panose="05000000000000000000" pitchFamily="2" charset="2"/>
              <a:buChar char="q"/>
            </a:pPr>
            <a:endParaRPr lang="en-US" altLang="en-US" sz="2400" dirty="0"/>
          </a:p>
          <a:p>
            <a:pPr marL="0" indent="0">
              <a:buNone/>
            </a:pPr>
            <a:r>
              <a:rPr lang="en-US" altLang="en-US" sz="2400" dirty="0"/>
              <a:t>What is the term used to describe episodes of increased symptoms?</a:t>
            </a:r>
          </a:p>
          <a:p>
            <a:pPr>
              <a:buFont typeface="Wingdings" panose="05000000000000000000" pitchFamily="2" charset="2"/>
              <a:buChar char="q"/>
            </a:pPr>
            <a:endParaRPr lang="en-US" altLang="en-US" sz="2400" dirty="0"/>
          </a:p>
          <a:p>
            <a:pPr marL="0" indent="0">
              <a:buNone/>
            </a:pPr>
            <a:r>
              <a:rPr lang="en-US" altLang="en-US" sz="2400" dirty="0"/>
              <a:t>S &amp; S can be insidious in nature, what does this mean?</a:t>
            </a:r>
            <a:endParaRPr lang="en-US" sz="3200" dirty="0"/>
          </a:p>
          <a:p>
            <a:pPr lvl="1">
              <a:buFont typeface="Wingdings" panose="05000000000000000000" pitchFamily="2" charset="2"/>
              <a:buChar char="§"/>
            </a:pPr>
            <a:endParaRPr lang="en-US" sz="2600" dirty="0"/>
          </a:p>
        </p:txBody>
      </p:sp>
      <p:sp>
        <p:nvSpPr>
          <p:cNvPr id="5" name="Footer Placeholder 1">
            <a:extLst>
              <a:ext uri="{FF2B5EF4-FFF2-40B4-BE49-F238E27FC236}">
                <a16:creationId xmlns:a16="http://schemas.microsoft.com/office/drawing/2014/main" id="{4DFD4BD2-C338-9D63-FADB-37796C2156FC}"/>
              </a:ext>
            </a:extLst>
          </p:cNvPr>
          <p:cNvSpPr>
            <a:spLocks noGrp="1"/>
          </p:cNvSpPr>
          <p:nvPr>
            <p:ph type="ftr" sz="quarter" idx="11"/>
          </p:nvPr>
        </p:nvSpPr>
        <p:spPr>
          <a:xfrm>
            <a:off x="979470" y="6323339"/>
            <a:ext cx="6137187" cy="365125"/>
          </a:xfrm>
        </p:spPr>
        <p:txBody>
          <a:bodyPr/>
          <a:lstStyle/>
          <a:p>
            <a:r>
              <a:rPr lang="en-US" sz="1000"/>
              <a:t>Graham, Innes-Weins &amp; Walker, 2023</a:t>
            </a:r>
            <a:endParaRPr lang="en-AU" sz="1000" dirty="0"/>
          </a:p>
        </p:txBody>
      </p:sp>
      <p:pic>
        <p:nvPicPr>
          <p:cNvPr id="2050" name="Picture 2" descr="Clinical Challenge: Elderly Man Presents With Dyspnea at Rest and Chronic Cough">
            <a:extLst>
              <a:ext uri="{FF2B5EF4-FFF2-40B4-BE49-F238E27FC236}">
                <a16:creationId xmlns:a16="http://schemas.microsoft.com/office/drawing/2014/main" id="{42CF15E4-F785-2130-4D21-F9D0D4DE6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222" y="2756863"/>
            <a:ext cx="5355069" cy="3566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688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147C-B098-1E43-94BB-1BADE902E80E}"/>
              </a:ext>
            </a:extLst>
          </p:cNvPr>
          <p:cNvSpPr>
            <a:spLocks noGrp="1"/>
          </p:cNvSpPr>
          <p:nvPr>
            <p:ph type="title"/>
          </p:nvPr>
        </p:nvSpPr>
        <p:spPr>
          <a:xfrm>
            <a:off x="699272" y="481036"/>
            <a:ext cx="7291095" cy="1622321"/>
          </a:xfrm>
        </p:spPr>
        <p:txBody>
          <a:bodyPr>
            <a:normAutofit/>
          </a:bodyPr>
          <a:lstStyle/>
          <a:p>
            <a:r>
              <a:rPr lang="en-US" sz="4000" b="1" dirty="0">
                <a:latin typeface="Calibri" panose="020F0502020204030204" pitchFamily="34" charset="0"/>
                <a:cs typeface="Calibri" panose="020F0502020204030204" pitchFamily="34" charset="0"/>
              </a:rPr>
              <a:t>COPD Causes and Risk Factors</a:t>
            </a:r>
          </a:p>
        </p:txBody>
      </p:sp>
      <p:sp>
        <p:nvSpPr>
          <p:cNvPr id="3" name="Content Placeholder 2">
            <a:extLst>
              <a:ext uri="{FF2B5EF4-FFF2-40B4-BE49-F238E27FC236}">
                <a16:creationId xmlns:a16="http://schemas.microsoft.com/office/drawing/2014/main" id="{F9175E02-6A33-4E46-B93D-AC345809B0B2}"/>
              </a:ext>
            </a:extLst>
          </p:cNvPr>
          <p:cNvSpPr>
            <a:spLocks noGrp="1"/>
          </p:cNvSpPr>
          <p:nvPr>
            <p:ph idx="1"/>
          </p:nvPr>
        </p:nvSpPr>
        <p:spPr>
          <a:xfrm>
            <a:off x="871550" y="1650124"/>
            <a:ext cx="6050181" cy="5752042"/>
          </a:xfrm>
        </p:spPr>
        <p:txBody>
          <a:bodyPr vert="horz" lIns="91440" tIns="45720" rIns="91440" bIns="45720" rtlCol="0" anchor="t">
            <a:normAutofit/>
          </a:bodyPr>
          <a:lstStyle/>
          <a:p>
            <a:r>
              <a:rPr lang="en-US" sz="2400" dirty="0">
                <a:latin typeface="Calibri"/>
                <a:ea typeface="Calibri"/>
                <a:cs typeface="Calibri"/>
              </a:rPr>
              <a:t>Usually a 2° response to an inflammatory response to noxious particles </a:t>
            </a:r>
            <a:endParaRPr lang="en-US" sz="2400" dirty="0">
              <a:latin typeface="Calibri" panose="020F0502020204030204" pitchFamily="34" charset="0"/>
              <a:cs typeface="Calibri" panose="020F0502020204030204" pitchFamily="34" charset="0"/>
            </a:endParaRPr>
          </a:p>
          <a:p>
            <a:pPr lvl="1"/>
            <a:r>
              <a:rPr lang="en-US" sz="2200" dirty="0">
                <a:latin typeface="Calibri" panose="020F0502020204030204" pitchFamily="34" charset="0"/>
                <a:cs typeface="Calibri" panose="020F0502020204030204" pitchFamily="34" charset="0"/>
              </a:rPr>
              <a:t>Main risk factor?</a:t>
            </a:r>
          </a:p>
          <a:p>
            <a:r>
              <a:rPr lang="en-US" sz="2400" dirty="0">
                <a:latin typeface="Calibri"/>
                <a:ea typeface="Calibri"/>
                <a:cs typeface="Calibri"/>
              </a:rPr>
              <a:t>↑ exposure = increased risk of __________</a:t>
            </a:r>
            <a:endParaRPr lang="en-US" sz="2400" dirty="0">
              <a:latin typeface="Calibri" panose="020F0502020204030204" pitchFamily="34" charset="0"/>
              <a:ea typeface="Calibri"/>
              <a:cs typeface="Calibri" panose="020F0502020204030204" pitchFamily="34" charset="0"/>
            </a:endParaRPr>
          </a:p>
          <a:p>
            <a:r>
              <a:rPr lang="en-US" sz="2400" dirty="0">
                <a:latin typeface="Calibri"/>
                <a:ea typeface="Calibri"/>
                <a:cs typeface="Calibri"/>
              </a:rPr>
              <a:t>COPD in “never smokers” - what are some causes?</a:t>
            </a:r>
          </a:p>
          <a:p>
            <a:r>
              <a:rPr lang="en-US" sz="2400" dirty="0">
                <a:latin typeface="Calibri" panose="020F0502020204030204" pitchFamily="34" charset="0"/>
                <a:cs typeface="Calibri" panose="020F0502020204030204" pitchFamily="34" charset="0"/>
              </a:rPr>
              <a:t>Genetic components to consider </a:t>
            </a:r>
          </a:p>
          <a:p>
            <a:pPr marL="914400" lvl="1" indent="-457200">
              <a:buFont typeface="+mj-lt"/>
              <a:buAutoNum type="arabicPeriod"/>
            </a:pPr>
            <a:r>
              <a:rPr lang="en-US" sz="2200" dirty="0">
                <a:latin typeface="Calibri" panose="020F0502020204030204" pitchFamily="34" charset="0"/>
                <a:cs typeface="Calibri" panose="020F0502020204030204" pitchFamily="34" charset="0"/>
              </a:rPr>
              <a:t>A1AT Deficiency </a:t>
            </a:r>
          </a:p>
          <a:p>
            <a:pPr marL="914400" lvl="1" indent="-457200">
              <a:buFont typeface="+mj-lt"/>
              <a:buAutoNum type="arabicPeriod"/>
            </a:pPr>
            <a:r>
              <a:rPr lang="en-US" sz="2200" dirty="0">
                <a:latin typeface="Calibri" panose="020F0502020204030204" pitchFamily="34" charset="0"/>
                <a:cs typeface="Calibri" panose="020F0502020204030204" pitchFamily="34" charset="0"/>
              </a:rPr>
              <a:t>Abnormal Lung development </a:t>
            </a:r>
          </a:p>
          <a:p>
            <a:pPr marL="914400" lvl="1" indent="-457200">
              <a:buFont typeface="+mj-lt"/>
              <a:buAutoNum type="arabicPeriod"/>
            </a:pPr>
            <a:r>
              <a:rPr lang="en-US" sz="2200" dirty="0">
                <a:latin typeface="Calibri" panose="020F0502020204030204" pitchFamily="34" charset="0"/>
                <a:cs typeface="Calibri" panose="020F0502020204030204" pitchFamily="34" charset="0"/>
              </a:rPr>
              <a:t>Accelerated aging</a:t>
            </a:r>
          </a:p>
        </p:txBody>
      </p:sp>
      <p:sp>
        <p:nvSpPr>
          <p:cNvPr id="7" name="Footer Placeholder 1">
            <a:extLst>
              <a:ext uri="{FF2B5EF4-FFF2-40B4-BE49-F238E27FC236}">
                <a16:creationId xmlns:a16="http://schemas.microsoft.com/office/drawing/2014/main" id="{A905AB49-0775-0CA4-506D-7CE3ACDC695C}"/>
              </a:ext>
            </a:extLst>
          </p:cNvPr>
          <p:cNvSpPr>
            <a:spLocks noGrp="1"/>
          </p:cNvSpPr>
          <p:nvPr>
            <p:ph type="ftr" sz="quarter" idx="11"/>
          </p:nvPr>
        </p:nvSpPr>
        <p:spPr>
          <a:xfrm>
            <a:off x="8315661" y="6492875"/>
            <a:ext cx="3663453" cy="365125"/>
          </a:xfrm>
        </p:spPr>
        <p:txBody>
          <a:bodyPr/>
          <a:lstStyle/>
          <a:p>
            <a:r>
              <a:rPr lang="en-US" sz="1000"/>
              <a:t>Graham, Innes-Weins &amp; Walker, 2023</a:t>
            </a:r>
            <a:endParaRPr lang="en-AU" sz="1000" dirty="0"/>
          </a:p>
        </p:txBody>
      </p:sp>
      <p:sp>
        <p:nvSpPr>
          <p:cNvPr id="6" name="AutoShape 6" descr="https://mail.google.com/mail/u/0?ui=2&amp;ik=f442caf0cc&amp;attid=0.1.1&amp;permmsgid=msg-f:1678480100590188811&amp;th=174b28c22e3d790b&amp;view=fimg&amp;sz=s0-l75-ft&amp;attbid=ANGjdJ8K2KlUHfghN7tEtEYEgHCAvKcCtHXBRr6YQINFGpRh0REQxLmLfBoAXAz6nKR9_sA_MOWMngO83pfwk8I7aMVzYOrYX2HnQIWIGJfpR20I6fPfy3eQgYGrWRM&amp;disp=emb">
            <a:extLst>
              <a:ext uri="{FF2B5EF4-FFF2-40B4-BE49-F238E27FC236}">
                <a16:creationId xmlns:a16="http://schemas.microsoft.com/office/drawing/2014/main" id="{CC245657-4766-4C12-AC2F-9B234BA6F4D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COPD Causes and Risk Factors">
            <a:extLst>
              <a:ext uri="{FF2B5EF4-FFF2-40B4-BE49-F238E27FC236}">
                <a16:creationId xmlns:a16="http://schemas.microsoft.com/office/drawing/2014/main" id="{642004AA-45CE-F070-9DEF-6C3258A6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048" y="1551699"/>
            <a:ext cx="4059402" cy="40594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40176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eda5c5-2517-4c7d-a0f7-50c2561e64b6">
      <Terms xmlns="http://schemas.microsoft.com/office/infopath/2007/PartnerControls"/>
    </lcf76f155ced4ddcb4097134ff3c332f>
    <TaxCatchAll xmlns="d86c58c3-fa91-44d4-8f4a-3a7f63a0a7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0680B95BE21742BCC36A71AD8E5F30" ma:contentTypeVersion="11" ma:contentTypeDescription="Create a new document." ma:contentTypeScope="" ma:versionID="8c47e8562c9eed4394ef9ceadc7af34b">
  <xsd:schema xmlns:xsd="http://www.w3.org/2001/XMLSchema" xmlns:xs="http://www.w3.org/2001/XMLSchema" xmlns:p="http://schemas.microsoft.com/office/2006/metadata/properties" xmlns:ns2="98eda5c5-2517-4c7d-a0f7-50c2561e64b6" xmlns:ns3="d86c58c3-fa91-44d4-8f4a-3a7f63a0a78f" targetNamespace="http://schemas.microsoft.com/office/2006/metadata/properties" ma:root="true" ma:fieldsID="1a05e92b2f18726fe0af4c18e09dc93a" ns2:_="" ns3:_="">
    <xsd:import namespace="98eda5c5-2517-4c7d-a0f7-50c2561e64b6"/>
    <xsd:import namespace="d86c58c3-fa91-44d4-8f4a-3a7f63a0a7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eda5c5-2517-4c7d-a0f7-50c2561e64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d023b0-06f2-48ac-bdf3-902a2de659d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6c58c3-fa91-44d4-8f4a-3a7f63a0a78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1204469-1a3f-4a90-8ef8-1d19e857d9bb}" ma:internalName="TaxCatchAll" ma:showField="CatchAllData" ma:web="d86c58c3-fa91-44d4-8f4a-3a7f63a0a7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216CAA-A849-4555-83E6-01D0869EC47B}">
  <ds:schemaRefs>
    <ds:schemaRef ds:uri="http://schemas.microsoft.com/sharepoint/v3/contenttype/forms"/>
  </ds:schemaRefs>
</ds:datastoreItem>
</file>

<file path=customXml/itemProps2.xml><?xml version="1.0" encoding="utf-8"?>
<ds:datastoreItem xmlns:ds="http://schemas.openxmlformats.org/officeDocument/2006/customXml" ds:itemID="{71B91C0E-58D8-44A2-BD6C-A19E9092B5F0}">
  <ds:schemaRefs>
    <ds:schemaRef ds:uri="d86c58c3-fa91-44d4-8f4a-3a7f63a0a78f"/>
    <ds:schemaRef ds:uri="http://www.w3.org/XML/1998/namespace"/>
    <ds:schemaRef ds:uri="98eda5c5-2517-4c7d-a0f7-50c2561e64b6"/>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990FED99-6C4E-4BA9-B0C4-EAA2CA924888}">
  <ds:schemaRefs>
    <ds:schemaRef ds:uri="98eda5c5-2517-4c7d-a0f7-50c2561e64b6"/>
    <ds:schemaRef ds:uri="d86c58c3-fa91-44d4-8f4a-3a7f63a0a7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1928</TotalTime>
  <Words>2039</Words>
  <Application>Microsoft Office PowerPoint</Application>
  <PresentationFormat>Widescreen</PresentationFormat>
  <Paragraphs>247</Paragraphs>
  <Slides>23</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-apple-system</vt:lpstr>
      <vt:lpstr>Arial</vt:lpstr>
      <vt:lpstr>Calibri</vt:lpstr>
      <vt:lpstr>Cambria</vt:lpstr>
      <vt:lpstr>Open Sans</vt:lpstr>
      <vt:lpstr>Segoe UI Light</vt:lpstr>
      <vt:lpstr>Trebuchet MS</vt:lpstr>
      <vt:lpstr>Wingdings</vt:lpstr>
      <vt:lpstr>Wingdings 3</vt:lpstr>
      <vt:lpstr>Facet</vt:lpstr>
      <vt:lpstr>Patient Centered End of Life Care IPE Activity Preparation</vt:lpstr>
      <vt:lpstr>Preparation for the activity</vt:lpstr>
      <vt:lpstr>To Begin – Key terminology</vt:lpstr>
      <vt:lpstr>Approximately half of all Canadians  are living with at least one chronic health condition, and more than one in four Canadians report having two or more chronic conditions.  Many will live well and long despite having a long-term health concern, but others will not.</vt:lpstr>
      <vt:lpstr>What is Chronic Obstructive Pulmonary Disease (COPD)?</vt:lpstr>
      <vt:lpstr>COPD Patho Basics </vt:lpstr>
      <vt:lpstr>Air trapping</vt:lpstr>
      <vt:lpstr>Classic Signs &amp; Symptoms of COPD</vt:lpstr>
      <vt:lpstr>COPD Causes and Risk Factors</vt:lpstr>
      <vt:lpstr>What is required to definitively Diagnose COPD? </vt:lpstr>
      <vt:lpstr>COPD Diagnosis – now what?</vt:lpstr>
      <vt:lpstr>Self Management</vt:lpstr>
      <vt:lpstr>Who are successful “Self-managers” of Chronic Disease?</vt:lpstr>
      <vt:lpstr>Key Areas of Self-Management of COPD </vt:lpstr>
      <vt:lpstr> Why Self-management is Difficult?  </vt:lpstr>
      <vt:lpstr>Providing Self-care management support</vt:lpstr>
      <vt:lpstr>COPD Progression</vt:lpstr>
      <vt:lpstr>Why is Advanced-care planning so important?</vt:lpstr>
      <vt:lpstr>Advanced Care Planning</vt:lpstr>
      <vt:lpstr> What is Palliative Care?</vt:lpstr>
      <vt:lpstr>EOL (Comfort) Care</vt:lpstr>
      <vt:lpstr>Some considerations from your IPE facilitator team about EOL care as a student or as new healthcare professionals  </vt:lpstr>
      <vt:lpstr> Final thoughts  “A Good Death”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Hygiene</dc:title>
  <dc:creator>Allison Innes-Wiens</dc:creator>
  <cp:lastModifiedBy>Devon Graham</cp:lastModifiedBy>
  <cp:revision>51</cp:revision>
  <dcterms:created xsi:type="dcterms:W3CDTF">2020-10-07T17:59:33Z</dcterms:created>
  <dcterms:modified xsi:type="dcterms:W3CDTF">2023-10-17T20:43:46Z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0x0101004E0680B95BE21742BCC36A71AD8E5F30</vt:lpwstr>
  </property>
  <property fmtid="{D5CDD505-2E9C-101B-9397-08002B2CF9AE}" pid="3" name="MediaServiceImageTags">
    <vt:lpwstr/>
  </property>
</Properties>
</file>